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3"/>
    <p:sldMasterId id="2147483856" r:id="rId4"/>
  </p:sldMasterIdLst>
  <p:notesMasterIdLst>
    <p:notesMasterId r:id="rId50"/>
  </p:notesMasterIdLst>
  <p:handoutMasterIdLst>
    <p:handoutMasterId r:id="rId51"/>
  </p:handoutMasterIdLst>
  <p:sldIdLst>
    <p:sldId id="376" r:id="rId5"/>
    <p:sldId id="380" r:id="rId6"/>
    <p:sldId id="549" r:id="rId7"/>
    <p:sldId id="550" r:id="rId8"/>
    <p:sldId id="517" r:id="rId9"/>
    <p:sldId id="518" r:id="rId10"/>
    <p:sldId id="506" r:id="rId11"/>
    <p:sldId id="484" r:id="rId12"/>
    <p:sldId id="463" r:id="rId13"/>
    <p:sldId id="520" r:id="rId14"/>
    <p:sldId id="521" r:id="rId15"/>
    <p:sldId id="522" r:id="rId16"/>
    <p:sldId id="523" r:id="rId17"/>
    <p:sldId id="509" r:id="rId18"/>
    <p:sldId id="510" r:id="rId19"/>
    <p:sldId id="519" r:id="rId20"/>
    <p:sldId id="524" r:id="rId21"/>
    <p:sldId id="525" r:id="rId22"/>
    <p:sldId id="526" r:id="rId23"/>
    <p:sldId id="527" r:id="rId24"/>
    <p:sldId id="528" r:id="rId25"/>
    <p:sldId id="540" r:id="rId26"/>
    <p:sldId id="541" r:id="rId27"/>
    <p:sldId id="536" r:id="rId28"/>
    <p:sldId id="537" r:id="rId29"/>
    <p:sldId id="538" r:id="rId30"/>
    <p:sldId id="539" r:id="rId31"/>
    <p:sldId id="542" r:id="rId32"/>
    <p:sldId id="543" r:id="rId33"/>
    <p:sldId id="544" r:id="rId34"/>
    <p:sldId id="545" r:id="rId35"/>
    <p:sldId id="546" r:id="rId36"/>
    <p:sldId id="547" r:id="rId37"/>
    <p:sldId id="529" r:id="rId38"/>
    <p:sldId id="530" r:id="rId39"/>
    <p:sldId id="532" r:id="rId40"/>
    <p:sldId id="533" r:id="rId41"/>
    <p:sldId id="511" r:id="rId42"/>
    <p:sldId id="512" r:id="rId43"/>
    <p:sldId id="513" r:id="rId44"/>
    <p:sldId id="534" r:id="rId45"/>
    <p:sldId id="467" r:id="rId46"/>
    <p:sldId id="516" r:id="rId47"/>
    <p:sldId id="482" r:id="rId48"/>
    <p:sldId id="460" r:id="rId49"/>
  </p:sldIdLst>
  <p:sldSz cx="9144000" cy="6858000" type="screen4x3"/>
  <p:notesSz cx="6784975" cy="9856788"/>
  <p:custDataLst>
    <p:tags r:id="rId52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CC00"/>
    <a:srgbClr val="000099"/>
    <a:srgbClr val="009900"/>
    <a:srgbClr val="0033CC"/>
    <a:srgbClr val="800000"/>
    <a:srgbClr val="003300"/>
    <a:srgbClr val="CCE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301" autoAdjust="0"/>
  </p:normalViewPr>
  <p:slideViewPr>
    <p:cSldViewPr>
      <p:cViewPr varScale="1">
        <p:scale>
          <a:sx n="79" d="100"/>
          <a:sy n="79" d="100"/>
        </p:scale>
        <p:origin x="10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580" y="-1808"/>
      </p:cViewPr>
      <p:guideLst>
        <p:guide orient="horz" pos="2167"/>
        <p:guide pos="29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46125"/>
            <a:ext cx="4910138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681538"/>
            <a:ext cx="4976812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63075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363075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fld id="{981EA91C-682A-4264-9ABB-500530C55E1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8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68DAB-D927-432F-BAF4-14E4C6CD2D09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Left-hand Bar – Replace FSP by your module code and X by the lecture number.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Lecture Title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&lt; Module Name &gt;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Replace Year and Semester if necessary</a:t>
            </a:r>
          </a:p>
        </p:txBody>
      </p:sp>
    </p:spTree>
    <p:extLst>
      <p:ext uri="{BB962C8B-B14F-4D97-AF65-F5344CB8AC3E}">
        <p14:creationId xmlns:p14="http://schemas.microsoft.com/office/powerpoint/2010/main" val="11767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37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⚙️ Handling Live Systems</a:t>
            </a:r>
          </a:p>
          <a:p>
            <a:r>
              <a:rPr lang="en-US" b="1" dirty="0"/>
              <a:t>Option 1: Pull power plug</a:t>
            </a:r>
            <a:r>
              <a:rPr lang="en-US" dirty="0"/>
              <a:t> → fast but destroys volatile data</a:t>
            </a:r>
          </a:p>
          <a:p>
            <a:r>
              <a:rPr lang="en-US" b="1" dirty="0"/>
              <a:t>Option 2: Proper shutdown</a:t>
            </a:r>
            <a:r>
              <a:rPr lang="en-US" dirty="0"/>
              <a:t> → safe but might change logs</a:t>
            </a:r>
          </a:p>
          <a:p>
            <a:r>
              <a:rPr lang="en-US" b="1" dirty="0"/>
              <a:t>Option 3: Leave running &amp; use live forensic tools</a:t>
            </a:r>
            <a:r>
              <a:rPr lang="en-US" dirty="0"/>
              <a:t> (best if authorized)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64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22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💽 Chain of Custody</a:t>
            </a:r>
          </a:p>
          <a:p>
            <a:r>
              <a:rPr lang="en-US" dirty="0"/>
              <a:t>Tracks </a:t>
            </a:r>
            <a:r>
              <a:rPr lang="en-US" b="1" dirty="0"/>
              <a:t>who handled evidence</a:t>
            </a:r>
            <a:r>
              <a:rPr lang="en-US" dirty="0"/>
              <a:t>, </a:t>
            </a:r>
            <a:r>
              <a:rPr lang="en-US" b="1" dirty="0"/>
              <a:t>when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, and </a:t>
            </a:r>
            <a:r>
              <a:rPr lang="en-US" b="1" dirty="0"/>
              <a:t>why</a:t>
            </a:r>
            <a:endParaRPr lang="en-US" dirty="0"/>
          </a:p>
          <a:p>
            <a:r>
              <a:rPr lang="en-US" dirty="0"/>
              <a:t>Ensures evidence remains in its </a:t>
            </a:r>
            <a:r>
              <a:rPr lang="en-US" b="1" dirty="0"/>
              <a:t>original condition</a:t>
            </a:r>
            <a:endParaRPr lang="en-US" dirty="0"/>
          </a:p>
          <a:p>
            <a:r>
              <a:rPr lang="en-US" dirty="0"/>
              <a:t>Must be </a:t>
            </a:r>
            <a:r>
              <a:rPr lang="en-US" b="1" dirty="0"/>
              <a:t>complete and without gaps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566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/>
              <a:t>🏷️ Bagging &amp; Tagging</a:t>
            </a:r>
          </a:p>
          <a:p>
            <a:r>
              <a:rPr lang="en-SG" b="1" dirty="0"/>
              <a:t>Bagging</a:t>
            </a:r>
            <a:r>
              <a:rPr lang="en-SG" dirty="0"/>
              <a:t> = protect against tampering</a:t>
            </a:r>
          </a:p>
          <a:p>
            <a:r>
              <a:rPr lang="en-SG" b="1" dirty="0"/>
              <a:t>Tagging</a:t>
            </a:r>
            <a:r>
              <a:rPr lang="en-SG" dirty="0"/>
              <a:t> = link item to case, time, and collector</a:t>
            </a:r>
          </a:p>
          <a:p>
            <a:r>
              <a:rPr lang="en-SG" dirty="0"/>
              <a:t>Example format:</a:t>
            </a:r>
            <a:br>
              <a:rPr lang="en-SG" dirty="0"/>
            </a:br>
            <a:r>
              <a:rPr lang="en-SG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AAA/DDMMYY/0001/ZZ</a:t>
            </a:r>
            <a:br>
              <a:rPr lang="en-SG" dirty="0"/>
            </a:br>
            <a:r>
              <a:rPr lang="en-SG" dirty="0"/>
              <a:t>→ initials / date / sequence number / sub-item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455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/>
              <a:t>🧪 At the Forensic Lab</a:t>
            </a:r>
          </a:p>
          <a:p>
            <a:r>
              <a:rPr lang="en-SG" dirty="0"/>
              <a:t>Acquire original evidence safely</a:t>
            </a:r>
          </a:p>
          <a:p>
            <a:r>
              <a:rPr lang="en-SG" dirty="0"/>
              <a:t>Document hardware/software setup</a:t>
            </a:r>
          </a:p>
          <a:p>
            <a:r>
              <a:rPr lang="en-SG" dirty="0"/>
              <a:t>Ensure examiner’s system is </a:t>
            </a:r>
            <a:r>
              <a:rPr lang="en-SG" b="1" dirty="0"/>
              <a:t>forensically clean</a:t>
            </a:r>
            <a:r>
              <a:rPr lang="en-SG" dirty="0"/>
              <a:t> (no prior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18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📝 Documentation &amp; Reporting</a:t>
            </a:r>
          </a:p>
          <a:p>
            <a:r>
              <a:rPr lang="en-US" dirty="0"/>
              <a:t>Write everything down – dates, actions, results</a:t>
            </a:r>
          </a:p>
          <a:p>
            <a:r>
              <a:rPr lang="en-US" dirty="0"/>
              <a:t>Record irregularities and network/user info</a:t>
            </a:r>
          </a:p>
          <a:p>
            <a:r>
              <a:rPr lang="en-US" dirty="0"/>
              <a:t>Final step: </a:t>
            </a:r>
            <a:r>
              <a:rPr lang="en-US" b="1" dirty="0"/>
              <a:t>Forensic report</a:t>
            </a:r>
            <a:r>
              <a:rPr lang="en-US" dirty="0"/>
              <a:t> summarizing findings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79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👮‍♂️ Professional Conduct</a:t>
            </a:r>
          </a:p>
          <a:p>
            <a:r>
              <a:rPr lang="en-US" dirty="0"/>
              <a:t>Be unbiased</a:t>
            </a:r>
          </a:p>
          <a:p>
            <a:r>
              <a:rPr lang="en-US" dirty="0"/>
              <a:t>Stay confidential</a:t>
            </a:r>
          </a:p>
          <a:p>
            <a:r>
              <a:rPr lang="en-US" dirty="0"/>
              <a:t>Keep skills and tools updated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65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🧾 Preliminary Assessment</a:t>
            </a:r>
          </a:p>
          <a:p>
            <a:r>
              <a:rPr lang="en-US" dirty="0"/>
              <a:t>Confirm that an incident occurred and identify </a:t>
            </a:r>
            <a:r>
              <a:rPr lang="en-US" b="1" dirty="0"/>
              <a:t>impact + scope</a:t>
            </a:r>
            <a:endParaRPr lang="en-US" dirty="0"/>
          </a:p>
          <a:p>
            <a:r>
              <a:rPr lang="en-US" dirty="0"/>
              <a:t>Decide what to collect and how to handle evidence</a:t>
            </a:r>
          </a:p>
          <a:p>
            <a:r>
              <a:rPr lang="en-US" dirty="0"/>
              <a:t>Evidence must be:</a:t>
            </a:r>
          </a:p>
          <a:p>
            <a:pPr lvl="1"/>
            <a:r>
              <a:rPr lang="en-US" b="1" dirty="0"/>
              <a:t>Relevant</a:t>
            </a:r>
            <a:r>
              <a:rPr lang="en-US" dirty="0"/>
              <a:t> → Proves or disproves facts</a:t>
            </a:r>
          </a:p>
          <a:p>
            <a:pPr lvl="1"/>
            <a:r>
              <a:rPr lang="en-US" b="1" dirty="0"/>
              <a:t>Admissible</a:t>
            </a:r>
            <a:r>
              <a:rPr lang="en-US" dirty="0"/>
              <a:t> → Legally obtained and acceptable in court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7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2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Windows has limited the</a:t>
            </a:r>
            <a:r>
              <a:rPr lang="en-US" baseline="0" dirty="0"/>
              <a:t> filenames to 240 chars.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9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b="1" dirty="0"/>
              <a:t>🧰 Preparation Stage</a:t>
            </a:r>
          </a:p>
          <a:p>
            <a:r>
              <a:rPr lang="en-SG" dirty="0"/>
              <a:t>Before going to the crime scene:</a:t>
            </a:r>
          </a:p>
          <a:p>
            <a:r>
              <a:rPr lang="en-SG" dirty="0"/>
              <a:t>Know: what happened, where, who’s in charge</a:t>
            </a:r>
          </a:p>
          <a:p>
            <a:r>
              <a:rPr lang="en-SG" dirty="0"/>
              <a:t>Bring tools like:</a:t>
            </a:r>
          </a:p>
          <a:p>
            <a:pPr lvl="1"/>
            <a:r>
              <a:rPr lang="en-SG" dirty="0"/>
              <a:t>Forensic software, external drives, write-blockers</a:t>
            </a:r>
          </a:p>
          <a:p>
            <a:pPr lvl="1"/>
            <a:r>
              <a:rPr lang="en-SG" dirty="0"/>
              <a:t>Digital camera, notepad, gloves, anti-static bags, toolkits</a:t>
            </a:r>
          </a:p>
          <a:p>
            <a:pPr lvl="1"/>
            <a:r>
              <a:rPr lang="en-SG" dirty="0"/>
              <a:t>Evidence bags, evidence tape, cable 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70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18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75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🔐 Search &amp; Seizure</a:t>
            </a:r>
          </a:p>
          <a:p>
            <a:r>
              <a:rPr lang="en-US" b="1" dirty="0"/>
              <a:t>Voluntary surrender</a:t>
            </a:r>
            <a:r>
              <a:rPr lang="en-US" dirty="0"/>
              <a:t> → owner willingly gives evidence</a:t>
            </a:r>
          </a:p>
          <a:p>
            <a:r>
              <a:rPr lang="en-US" b="1" dirty="0"/>
              <a:t>Search warrant</a:t>
            </a:r>
            <a:r>
              <a:rPr lang="en-US" dirty="0"/>
              <a:t> → legal document allowing officers to seize evidence without warning</a:t>
            </a:r>
          </a:p>
          <a:p>
            <a:r>
              <a:rPr lang="en-US" dirty="0"/>
              <a:t>Warrants can apply to entire areas or specific devices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7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🚔 At the Crime Scene — First Response Steps</a:t>
            </a:r>
          </a:p>
          <a:p>
            <a:r>
              <a:rPr lang="en-US" b="1" dirty="0"/>
              <a:t>Secure the scene</a:t>
            </a:r>
            <a:r>
              <a:rPr lang="en-US" dirty="0"/>
              <a:t> – keep people away</a:t>
            </a:r>
          </a:p>
          <a:p>
            <a:r>
              <a:rPr lang="en-US" b="1" dirty="0"/>
              <a:t>Preliminary interviews</a:t>
            </a:r>
            <a:r>
              <a:rPr lang="en-US" dirty="0"/>
              <a:t> – ask who was present, passwords, offsite data</a:t>
            </a:r>
          </a:p>
          <a:p>
            <a:r>
              <a:rPr lang="en-US" b="1" dirty="0"/>
              <a:t>Document the scene</a:t>
            </a:r>
            <a:r>
              <a:rPr lang="en-US" dirty="0"/>
              <a:t> – notes, photos, sketches (monitor, cables, etc.)</a:t>
            </a:r>
          </a:p>
          <a:p>
            <a:r>
              <a:rPr lang="en-US" b="1" dirty="0"/>
              <a:t>Search &amp; seize</a:t>
            </a:r>
            <a:r>
              <a:rPr lang="en-US" dirty="0"/>
              <a:t> – wear gloves, don’t change device state (if on, leave on)</a:t>
            </a:r>
          </a:p>
          <a:p>
            <a:r>
              <a:rPr lang="en-US" b="1" dirty="0"/>
              <a:t>Bag &amp; tag</a:t>
            </a:r>
            <a:r>
              <a:rPr lang="en-US" dirty="0"/>
              <a:t> – protect from contamination, label clearly</a:t>
            </a:r>
          </a:p>
          <a:p>
            <a:r>
              <a:rPr lang="en-US" b="1" dirty="0"/>
              <a:t>Transport evidence</a:t>
            </a:r>
            <a:r>
              <a:rPr lang="en-US" dirty="0"/>
              <a:t> – avoid heat, magnets, and keep in safe place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5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1C18AF7E-64AC-B0BE-5217-2C95442450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3240" y="6477000"/>
            <a:ext cx="271939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F7467-257C-A586-F5FA-7791A0967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00" y="6285663"/>
            <a:ext cx="1799165" cy="59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292C03-1E8D-D694-8FBE-37ADF29705F5}"/>
              </a:ext>
            </a:extLst>
          </p:cNvPr>
          <p:cNvSpPr txBox="1"/>
          <p:nvPr userDrawn="1"/>
        </p:nvSpPr>
        <p:spPr>
          <a:xfrm>
            <a:off x="7308304" y="6413266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 21/10/2025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 </a:t>
            </a:r>
            <a:fld id="{3BBC0938-4289-4B1A-B520-468B98EE51AF}" type="slidenum">
              <a:rPr lang="en-US" sz="1000" smtClean="0">
                <a:latin typeface="Verdana" panose="020B0604030504040204" pitchFamily="34" charset="0"/>
                <a:ea typeface="Verdana" panose="020B0604030504040204" pitchFamily="34" charset="0"/>
              </a:r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33900" y="1066800"/>
            <a:ext cx="4000500" cy="2514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33900" y="3733800"/>
            <a:ext cx="4000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035ED1A4-335F-4708-975F-45D4A92E1D8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13 Oct 2023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4E9F30DF-18BB-7B11-0251-EBE1D0A1FF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3240" y="6477000"/>
            <a:ext cx="271939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D652A-83EE-1784-76A7-498F9EF33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00" y="6285663"/>
            <a:ext cx="1799165" cy="59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03DD3-684F-51DA-AFA2-D7D2C6E517FD}"/>
              </a:ext>
            </a:extLst>
          </p:cNvPr>
          <p:cNvSpPr txBox="1"/>
          <p:nvPr userDrawn="1"/>
        </p:nvSpPr>
        <p:spPr>
          <a:xfrm>
            <a:off x="7308304" y="6413266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 30/09/2024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 </a:t>
            </a:r>
            <a:fld id="{3BBC0938-4289-4B1A-B520-468B98EE51AF}" type="slidenum">
              <a:rPr lang="en-US" sz="1000" smtClean="0">
                <a:latin typeface="Verdana" panose="020B0604030504040204" pitchFamily="34" charset="0"/>
                <a:ea typeface="Verdana" panose="020B0604030504040204" pitchFamily="34" charset="0"/>
              </a:r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8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241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C0078FE-6847-4FEE-9719-B00C60B46B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r>
              <a:rPr lang="en-US" dirty="0"/>
              <a:t>Last Update: 13 Oct 2023</a:t>
            </a:r>
          </a:p>
          <a:p>
            <a:r>
              <a:rPr lang="en-US" dirty="0"/>
              <a:t>slide</a:t>
            </a:r>
            <a:fld id="{2E602F3E-0719-4583-AC03-0746AA0F36EA}" type="slidenum">
              <a:rPr lang="en-US" smtClean="0">
                <a:solidFill>
                  <a:srgbClr val="FF0000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54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76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1DAA8200-8B9B-41CE-9276-DE14C73FEF30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37A5310A-60AC-1E51-A635-154EEDB92B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3240" y="6477000"/>
            <a:ext cx="271939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B029-D445-CDFD-DCD0-FC9F09A252A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7100" y="6285663"/>
            <a:ext cx="1799165" cy="59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70951-2772-C30E-5382-E8DB4D7F1690}"/>
              </a:ext>
            </a:extLst>
          </p:cNvPr>
          <p:cNvSpPr txBox="1"/>
          <p:nvPr userDrawn="1"/>
        </p:nvSpPr>
        <p:spPr>
          <a:xfrm>
            <a:off x="7308304" y="6413266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 21/10/2025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 </a:t>
            </a:r>
            <a:fld id="{3BBC0938-4289-4B1A-B520-468B98EE51AF}" type="slidenum">
              <a:rPr lang="en-US" sz="1000" smtClean="0">
                <a:latin typeface="Verdana" panose="020B0604030504040204" pitchFamily="34" charset="0"/>
                <a:ea typeface="Verdana" panose="020B0604030504040204" pitchFamily="34" charset="0"/>
              </a:r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43" r:id="rId12"/>
    <p:sldLayoutId id="2147483855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145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97C513DA-AB81-41D0-B4FA-FD7D301FDD0F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SG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4561406C-7CA7-92B7-5D6B-0EF4486E7B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43240" y="6477000"/>
            <a:ext cx="271939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Diploma in CSF/IT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  Year 2/3, Semester 4/6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03109-A145-DF1C-6372-FF143474294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100" y="6285663"/>
            <a:ext cx="1799165" cy="599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369ED-FE6F-638B-5DE0-49A1AD796EBE}"/>
              </a:ext>
            </a:extLst>
          </p:cNvPr>
          <p:cNvSpPr txBox="1"/>
          <p:nvPr userDrawn="1"/>
        </p:nvSpPr>
        <p:spPr>
          <a:xfrm>
            <a:off x="7308304" y="6413266"/>
            <a:ext cx="183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Last Update 30/09/2024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Slide </a:t>
            </a:r>
            <a:fld id="{3BBC0938-4289-4B1A-B520-468B98EE51AF}" type="slidenum">
              <a:rPr lang="en-US" sz="1000" smtClean="0">
                <a:latin typeface="Verdana" panose="020B0604030504040204" pitchFamily="34" charset="0"/>
                <a:ea typeface="Verdana" panose="020B0604030504040204" pitchFamily="34" charset="0"/>
              </a:rPr>
              <a:t>‹#›</a:t>
            </a:fld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62" r:id="rId3"/>
    <p:sldLayoutId id="2147483863" r:id="rId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pjkD1ABkBs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hyperlink" Target="http://www.youtube.com/watch?v=GVbV_onexr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00232" y="2071678"/>
            <a:ext cx="6857999" cy="857256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Investigative Process</a:t>
            </a:r>
          </a:p>
          <a:p>
            <a:pPr algn="ctr">
              <a:lnSpc>
                <a:spcPct val="130000"/>
              </a:lnSpc>
            </a:pPr>
            <a:r>
              <a:rPr lang="en-GB" sz="4000" b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GB" sz="4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066800"/>
            <a:ext cx="6096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LECTURE </a:t>
            </a:r>
            <a:r>
              <a:rPr lang="en-GB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charset="0"/>
              </a:rPr>
              <a:t>  </a:t>
            </a: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DF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14600" y="3810000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sz="4800" b="1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endParaRPr kumimoji="1" lang="en-GB" sz="3600" b="1" dirty="0">
              <a:solidFill>
                <a:srgbClr val="FF0000"/>
              </a:solidFill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Diploma in CSF/IT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</a:pPr>
            <a:r>
              <a:rPr kumimoji="1" lang="en-GB" dirty="0">
                <a:latin typeface="Arial Narrow" pitchFamily="34" charset="0"/>
              </a:rPr>
              <a:t>Year 2/3 (202</a:t>
            </a:r>
            <a:r>
              <a:rPr kumimoji="1" lang="en-US" dirty="0">
                <a:latin typeface="Arial Narrow" pitchFamily="34" charset="0"/>
              </a:rPr>
              <a:t>5</a:t>
            </a:r>
            <a:r>
              <a:rPr kumimoji="1" lang="en-GB" dirty="0">
                <a:latin typeface="Arial Narrow" pitchFamily="34" charset="0"/>
              </a:rPr>
              <a:t>/2</a:t>
            </a:r>
            <a:r>
              <a:rPr kumimoji="1" lang="en-US" dirty="0">
                <a:latin typeface="Arial Narrow" pitchFamily="34" charset="0"/>
              </a:rPr>
              <a:t>6</a:t>
            </a:r>
            <a:r>
              <a:rPr kumimoji="1" lang="en-GB" dirty="0">
                <a:latin typeface="Arial Narrow" pitchFamily="34" charset="0"/>
              </a:rPr>
              <a:t>), Semester 4/6</a:t>
            </a:r>
            <a:endParaRPr kumimoji="1" lang="en-GB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91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3869611" y="3828850"/>
            <a:ext cx="3233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GB" sz="3600" b="1" dirty="0">
                <a:solidFill>
                  <a:srgbClr val="FF0000"/>
                </a:solidFill>
                <a:latin typeface="Arial Narrow" pitchFamily="34" charset="0"/>
              </a:rPr>
              <a:t>Digital Forensics</a:t>
            </a:r>
            <a:endParaRPr lang="en-US" sz="3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0" y="51816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</a:rPr>
              <a:t>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3CC524-1B22-4DB5-BDC6-DBB5E2CB6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E026C-1B69-0929-20BD-B22463B84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712" y="109056"/>
            <a:ext cx="2680129" cy="893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1"/>
    </mc:Choice>
    <mc:Fallback xmlns="">
      <p:transition spd="slow" advTm="5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find out before you go to crime scene?</a:t>
            </a:r>
          </a:p>
          <a:p>
            <a:pPr lvl="1"/>
            <a:r>
              <a:rPr lang="en-US" dirty="0"/>
              <a:t>Description of incident</a:t>
            </a:r>
          </a:p>
          <a:p>
            <a:pPr lvl="1"/>
            <a:r>
              <a:rPr lang="en-US" dirty="0"/>
              <a:t>Incident manager running the incident</a:t>
            </a:r>
          </a:p>
          <a:p>
            <a:pPr lvl="1"/>
            <a:r>
              <a:rPr lang="en-US" dirty="0"/>
              <a:t>Location of incident</a:t>
            </a:r>
          </a:p>
          <a:p>
            <a:pPr lvl="1"/>
            <a:r>
              <a:rPr lang="en-US" dirty="0"/>
              <a:t>Details of what to be seized</a:t>
            </a:r>
          </a:p>
          <a:p>
            <a:pPr lvl="1"/>
            <a:r>
              <a:rPr lang="en-US" dirty="0"/>
              <a:t>Other work to be performed at scene (e.g. full search required?)</a:t>
            </a:r>
            <a:endParaRPr lang="en-SG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E712A3-8F58-4DF8-A2A2-717E68D53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7"/>
    </mc:Choice>
    <mc:Fallback xmlns="">
      <p:transition spd="slow" advTm="23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836712"/>
            <a:ext cx="8548718" cy="5040560"/>
          </a:xfrm>
        </p:spPr>
        <p:txBody>
          <a:bodyPr/>
          <a:lstStyle/>
          <a:p>
            <a:r>
              <a:rPr lang="en-US" sz="2800" dirty="0"/>
              <a:t>What to take with you before you leave? Suggested items involved: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For acquisition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Forensic software</a:t>
            </a:r>
          </a:p>
          <a:p>
            <a:pPr lvl="1"/>
            <a:r>
              <a:rPr lang="en-US" sz="2400" dirty="0"/>
              <a:t>Large capacity storage drive</a:t>
            </a:r>
            <a:endParaRPr lang="en-SG" sz="2400" dirty="0"/>
          </a:p>
          <a:p>
            <a:pPr lvl="1"/>
            <a:r>
              <a:rPr lang="en-SG" sz="2400" dirty="0"/>
              <a:t>Live response tools (e.g. Helix or F-response)</a:t>
            </a:r>
          </a:p>
          <a:p>
            <a:pPr lvl="1"/>
            <a:r>
              <a:rPr lang="en-US" sz="2400" dirty="0"/>
              <a:t>Write-blockers</a:t>
            </a:r>
          </a:p>
          <a:p>
            <a:pPr lvl="1"/>
            <a:r>
              <a:rPr lang="en-US" sz="2400" dirty="0"/>
              <a:t>Drive adapters for SATA/IDE/SCSI</a:t>
            </a:r>
            <a:endParaRPr lang="en-SG" sz="2400" dirty="0"/>
          </a:p>
          <a:p>
            <a:r>
              <a:rPr lang="en-US" sz="2800" dirty="0">
                <a:highlight>
                  <a:srgbClr val="FFFF00"/>
                </a:highlight>
              </a:rPr>
              <a:t>Documentation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Digital camera to capture live data on scenes and the state of the scene</a:t>
            </a:r>
          </a:p>
          <a:p>
            <a:pPr lvl="1"/>
            <a:r>
              <a:rPr lang="en-US" sz="2400" dirty="0"/>
              <a:t>Notepads, pens, pencils, markers</a:t>
            </a:r>
          </a:p>
          <a:p>
            <a:pPr lvl="1"/>
            <a:endParaRPr lang="en-SG" sz="1600" dirty="0"/>
          </a:p>
          <a:p>
            <a:pPr lvl="1"/>
            <a:endParaRPr lang="en-SG" sz="2000" dirty="0"/>
          </a:p>
          <a:p>
            <a:pPr lvl="1"/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EFB7C6-49CA-4645-B47F-DA79142D5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3"/>
    </mc:Choice>
    <mc:Fallback xmlns="">
      <p:transition spd="slow" advTm="1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08720"/>
            <a:ext cx="8548718" cy="4608512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</a:rPr>
              <a:t>Disassembly  tools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Toolkits – screw drivers with multiple heads, wire cutters, pliers, etc.</a:t>
            </a:r>
          </a:p>
          <a:p>
            <a:pPr lvl="1"/>
            <a:r>
              <a:rPr lang="en-SG" sz="2400" dirty="0"/>
              <a:t>Anti-static wrist straps</a:t>
            </a:r>
            <a:endParaRPr lang="en-US" sz="2400" dirty="0"/>
          </a:p>
          <a:p>
            <a:r>
              <a:rPr lang="en-US" sz="2800" dirty="0">
                <a:highlight>
                  <a:srgbClr val="FFFF00"/>
                </a:highlight>
              </a:rPr>
              <a:t>For packaging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Anti-static bags</a:t>
            </a:r>
          </a:p>
          <a:p>
            <a:pPr lvl="1"/>
            <a:r>
              <a:rPr lang="en-US" sz="2400" dirty="0"/>
              <a:t>Evidence bags</a:t>
            </a:r>
          </a:p>
          <a:p>
            <a:pPr lvl="1"/>
            <a:r>
              <a:rPr lang="en-US" sz="2400" dirty="0"/>
              <a:t>Evidence tape</a:t>
            </a:r>
          </a:p>
          <a:p>
            <a:pPr lvl="1"/>
            <a:r>
              <a:rPr lang="en-US" sz="2400" dirty="0"/>
              <a:t>Cable ties</a:t>
            </a:r>
          </a:p>
          <a:p>
            <a:pPr lvl="1"/>
            <a:r>
              <a:rPr lang="en-US" sz="2400" dirty="0"/>
              <a:t>Sturdy boxes</a:t>
            </a:r>
            <a:endParaRPr lang="en-SG" sz="2400" dirty="0"/>
          </a:p>
          <a:p>
            <a:pPr lvl="1"/>
            <a:endParaRPr lang="en-SG" dirty="0"/>
          </a:p>
          <a:p>
            <a:pPr lvl="1"/>
            <a:endParaRPr lang="en-SG" sz="2000" dirty="0"/>
          </a:p>
          <a:p>
            <a:pPr lvl="1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64" y="2276872"/>
            <a:ext cx="2857500" cy="285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10" y="4297186"/>
            <a:ext cx="1988526" cy="14933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9286" y="5736250"/>
            <a:ext cx="20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Anti-static bags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8586" y="4317402"/>
            <a:ext cx="219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Anti-static </a:t>
            </a:r>
          </a:p>
          <a:p>
            <a:pPr algn="ctr"/>
            <a:r>
              <a:rPr lang="en-US" sz="1800" dirty="0"/>
              <a:t>wrist strap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A4EF87-45D4-465F-A086-B9C427C6D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4"/>
    </mc:Choice>
    <mc:Fallback xmlns="">
      <p:transition spd="slow" advTm="1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Preparation Stage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Others:</a:t>
            </a:r>
          </a:p>
          <a:p>
            <a:pPr lvl="1"/>
            <a:r>
              <a:rPr lang="en-US" sz="2400" dirty="0"/>
              <a:t>Latex gloves</a:t>
            </a:r>
          </a:p>
          <a:p>
            <a:pPr lvl="1"/>
            <a:r>
              <a:rPr lang="en-US" sz="2400" dirty="0"/>
              <a:t>Magnifying glass</a:t>
            </a:r>
          </a:p>
          <a:p>
            <a:pPr lvl="1"/>
            <a:r>
              <a:rPr lang="en-US" sz="2400" dirty="0"/>
              <a:t>UPS</a:t>
            </a:r>
            <a:endParaRPr lang="en-SG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90600"/>
            <a:ext cx="3429000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657600"/>
            <a:ext cx="2857500" cy="21431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852C42-1079-4D1F-8432-425FBBE4A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1"/>
    </mc:Choice>
    <mc:Fallback xmlns="">
      <p:transition spd="slow" advTm="1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and Seizure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evidence is collected, the investigator has to </a:t>
            </a:r>
            <a:r>
              <a:rPr lang="en-US" dirty="0">
                <a:highlight>
                  <a:srgbClr val="FFFF00"/>
                </a:highlight>
              </a:rPr>
              <a:t>ensure he has the right to either search or seize the evidence in question</a:t>
            </a:r>
            <a:r>
              <a:rPr lang="en-US" dirty="0"/>
              <a:t>.</a:t>
            </a:r>
          </a:p>
          <a:p>
            <a:r>
              <a:rPr lang="en-US" dirty="0">
                <a:highlight>
                  <a:srgbClr val="FFFF00"/>
                </a:highlight>
              </a:rPr>
              <a:t>Voluntary Surrender</a:t>
            </a:r>
          </a:p>
          <a:p>
            <a:pPr lvl="1"/>
            <a:r>
              <a:rPr lang="en-US" dirty="0"/>
              <a:t>This occurs most often where primary owner is different from suspect.</a:t>
            </a:r>
          </a:p>
          <a:p>
            <a:pPr lvl="1"/>
            <a:r>
              <a:rPr lang="en-US" dirty="0"/>
              <a:t>For seizure of business critical-system, special arrangement is needed to avoid disruption to the business function.</a:t>
            </a:r>
          </a:p>
          <a:p>
            <a:pPr lvl="1"/>
            <a:endParaRPr lang="en-US" dirty="0"/>
          </a:p>
          <a:p>
            <a:endParaRPr lang="en-SG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1B6F25-9278-4ECF-B159-E21E5A553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2"/>
    </mc:Choice>
    <mc:Fallback xmlns="">
      <p:transition spd="slow" advTm="2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and Seizure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410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Search Warrant</a:t>
            </a:r>
          </a:p>
          <a:p>
            <a:pPr lvl="1"/>
            <a:r>
              <a:rPr lang="en-US" dirty="0">
                <a:highlight>
                  <a:srgbClr val="99CCFF"/>
                </a:highlight>
              </a:rPr>
              <a:t>A search warrant allows law enforcement officers to acquire evidence from a suspect’s machine without giving suspect/owner prior notice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This is to avoid damaging the evidence and render it useless if suspects knows of the investigations.</a:t>
            </a:r>
          </a:p>
          <a:p>
            <a:pPr lvl="1"/>
            <a:r>
              <a:rPr lang="en-US" dirty="0"/>
              <a:t>Warrants can be issued for:</a:t>
            </a:r>
          </a:p>
          <a:p>
            <a:pPr lvl="2"/>
            <a:r>
              <a:rPr lang="en-US" dirty="0"/>
              <a:t>Entire company, floor, room, house etc.</a:t>
            </a:r>
          </a:p>
          <a:p>
            <a:pPr lvl="1"/>
            <a:r>
              <a:rPr lang="en-US" dirty="0"/>
              <a:t>It can also be issued for all or part of a target computer.</a:t>
            </a:r>
          </a:p>
          <a:p>
            <a:pPr lvl="1"/>
            <a:r>
              <a:rPr lang="en-US" dirty="0"/>
              <a:t>This option is open only to law enforcement officials.</a:t>
            </a:r>
            <a:endParaRPr lang="en-SG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29E32A-0236-42D7-B982-E97F176B1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77"/>
    </mc:Choice>
    <mc:Fallback xmlns="">
      <p:transition spd="slow" advTm="38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68960"/>
            <a:ext cx="8153400" cy="115212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At the Crime Scene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5FEBC2-FF14-4351-9A3D-D98B35780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5"/>
    </mc:Choice>
    <mc:Fallback xmlns="">
      <p:transition spd="slow" advTm="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99CCFF"/>
                </a:highlight>
                <a:latin typeface="+mn-lt"/>
              </a:rPr>
              <a:t>First Response Procedure at Crime Scene</a:t>
            </a:r>
            <a:endParaRPr lang="en-SG" dirty="0">
              <a:highlight>
                <a:srgbClr val="99CCFF"/>
              </a:highligh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Securing the scene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Conducting preliminary interviews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Documenting the scene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Searching and Seizing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Bagging and tagging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Transporting electronic evidence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B10002-E9B8-40CA-8DAC-A4BB1962F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9"/>
    </mc:Choice>
    <mc:Fallback xmlns="">
      <p:transition spd="slow" advTm="10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1. Securing the Scene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ensures that all persons are removed from the area where evidence is to be collected.</a:t>
            </a:r>
          </a:p>
          <a:p>
            <a:r>
              <a:rPr lang="en-US" dirty="0"/>
              <a:t>This is done by </a:t>
            </a:r>
            <a:r>
              <a:rPr lang="en-US" dirty="0">
                <a:solidFill>
                  <a:srgbClr val="FF0000"/>
                </a:solidFill>
                <a:highlight>
                  <a:srgbClr val="99CCFF"/>
                </a:highlight>
              </a:rPr>
              <a:t>security team</a:t>
            </a:r>
            <a:r>
              <a:rPr lang="en-US" dirty="0"/>
              <a:t>. To establish perimeter control, make initial entry, secure the area for </a:t>
            </a:r>
            <a:r>
              <a:rPr lang="en-US" dirty="0">
                <a:solidFill>
                  <a:srgbClr val="FF0000"/>
                </a:solidFill>
              </a:rPr>
              <a:t>search team</a:t>
            </a:r>
            <a:r>
              <a:rPr lang="en-US" dirty="0"/>
              <a:t>. </a:t>
            </a:r>
            <a:r>
              <a:rPr lang="en-US" dirty="0">
                <a:highlight>
                  <a:srgbClr val="99CCFF"/>
                </a:highlight>
              </a:rPr>
              <a:t>Search team will carry out the actual search operation</a:t>
            </a:r>
            <a:r>
              <a:rPr lang="en-US" dirty="0"/>
              <a:t>.</a:t>
            </a:r>
            <a:endParaRPr lang="en-SG" dirty="0"/>
          </a:p>
        </p:txBody>
      </p:sp>
      <p:pic>
        <p:nvPicPr>
          <p:cNvPr id="5" name="Picture 2" descr="http://1.bp.blogspot.com/_yszl89ekOFs/TNVNnufCuKI/AAAAAAAAADw/-krJ9aHILEc/s1600/Stop_han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27" y="3757629"/>
            <a:ext cx="1628758" cy="1628758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AF756C-6C2A-4F65-AAE7-B5CF85364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6"/>
    </mc:Choice>
    <mc:Fallback xmlns="">
      <p:transition spd="slow" advTm="1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2. Conducting Preliminary Interviews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US" sz="2800" dirty="0"/>
              <a:t>This can be done in parallel with Documenting Scene.</a:t>
            </a:r>
          </a:p>
          <a:p>
            <a:r>
              <a:rPr lang="en-US" sz="2800" dirty="0"/>
              <a:t>Enquire about those </a:t>
            </a:r>
            <a:r>
              <a:rPr lang="en-US" sz="2800" dirty="0">
                <a:highlight>
                  <a:srgbClr val="99CCFF"/>
                </a:highlight>
              </a:rPr>
              <a:t>who were present on site</a:t>
            </a:r>
            <a:r>
              <a:rPr lang="en-US" sz="2800" dirty="0"/>
              <a:t> at time of offence.</a:t>
            </a:r>
          </a:p>
          <a:p>
            <a:r>
              <a:rPr lang="en-US" sz="2800" b="1" dirty="0">
                <a:highlight>
                  <a:srgbClr val="99CCFF"/>
                </a:highlight>
              </a:rPr>
              <a:t>Conduct interviews and record their location at time of entry and reason for being there</a:t>
            </a:r>
            <a:r>
              <a:rPr lang="en-US" sz="2800" b="1" dirty="0"/>
              <a:t>.</a:t>
            </a:r>
          </a:p>
          <a:p>
            <a:r>
              <a:rPr lang="en-US" sz="2800" dirty="0">
                <a:highlight>
                  <a:srgbClr val="99CCFF"/>
                </a:highlight>
              </a:rPr>
              <a:t>During interview, gather information </a:t>
            </a:r>
            <a:r>
              <a:rPr lang="en-US" sz="2800" dirty="0"/>
              <a:t>such as:</a:t>
            </a:r>
          </a:p>
          <a:p>
            <a:pPr lvl="1"/>
            <a:r>
              <a:rPr lang="en-US" sz="2400" b="1" dirty="0"/>
              <a:t>Owners of devices found at scene.</a:t>
            </a:r>
          </a:p>
          <a:p>
            <a:pPr lvl="1"/>
            <a:r>
              <a:rPr lang="en-US" sz="2400" dirty="0"/>
              <a:t>Passwords to access system, software or data.</a:t>
            </a:r>
          </a:p>
          <a:p>
            <a:pPr lvl="1"/>
            <a:r>
              <a:rPr lang="en-US" sz="2400" b="1" dirty="0"/>
              <a:t>Any offsite storage?</a:t>
            </a:r>
          </a:p>
          <a:p>
            <a:pPr lvl="1"/>
            <a:r>
              <a:rPr lang="en-US" sz="2400" dirty="0"/>
              <a:t>Etc.</a:t>
            </a:r>
            <a:endParaRPr lang="en-US" sz="2400" b="1" dirty="0"/>
          </a:p>
          <a:p>
            <a:pPr lvl="1"/>
            <a:endParaRPr lang="en-US" b="1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974076-996E-4A5B-A604-7765BEEB0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2"/>
    </mc:Choice>
    <mc:Fallback xmlns="">
      <p:transition spd="slow" advTm="20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At the end of this, you will get to know more about:</a:t>
            </a:r>
          </a:p>
          <a:p>
            <a:pPr marL="457200" indent="-457200"/>
            <a:r>
              <a:rPr lang="en-GB" b="0" dirty="0"/>
              <a:t>Key steps in forensics investigative process</a:t>
            </a:r>
          </a:p>
          <a:p>
            <a:pPr marL="457200" indent="-457200"/>
            <a:r>
              <a:rPr lang="en-GB" b="0" dirty="0"/>
              <a:t>First response procedure at the crime scene</a:t>
            </a:r>
          </a:p>
          <a:p>
            <a:pPr marL="457200" indent="-457200">
              <a:buNone/>
            </a:pPr>
            <a:endParaRPr lang="en-GB" b="0" dirty="0"/>
          </a:p>
          <a:p>
            <a:pPr marL="0" indent="0">
              <a:buFont typeface="Wingdings" pitchFamily="2" charset="2"/>
              <a:buNone/>
            </a:pPr>
            <a:endParaRPr lang="en-GB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87" y="3501008"/>
            <a:ext cx="3426813" cy="23702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0651ED-A1A8-4F5B-B232-9C22FF651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6"/>
    </mc:Choice>
    <mc:Fallback xmlns="">
      <p:transition spd="slow" advTm="1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0"/>
            <a:ext cx="8991600" cy="785794"/>
          </a:xfrm>
        </p:spPr>
        <p:txBody>
          <a:bodyPr/>
          <a:lstStyle/>
          <a:p>
            <a:r>
              <a:rPr lang="en-US" dirty="0">
                <a:latin typeface="+mn-lt"/>
              </a:rPr>
              <a:t>3. Documenting the Scene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568952" cy="5234924"/>
          </a:xfrm>
        </p:spPr>
        <p:txBody>
          <a:bodyPr/>
          <a:lstStyle/>
          <a:p>
            <a:r>
              <a:rPr lang="en-US" sz="2800" dirty="0">
                <a:highlight>
                  <a:srgbClr val="99CCFF"/>
                </a:highlight>
              </a:rPr>
              <a:t>Before anything is touched or removed, the scene is recorded through a combination of field notes, sketches, video, or photographs</a:t>
            </a:r>
            <a:r>
              <a:rPr lang="en-US" sz="2800" dirty="0"/>
              <a:t>.</a:t>
            </a:r>
          </a:p>
          <a:p>
            <a:r>
              <a:rPr lang="en-US" sz="2800" dirty="0"/>
              <a:t>Document physical scene:</a:t>
            </a:r>
          </a:p>
          <a:p>
            <a:pPr lvl="1"/>
            <a:r>
              <a:rPr lang="en-US" sz="2400" dirty="0">
                <a:highlight>
                  <a:srgbClr val="99CCFF"/>
                </a:highlight>
              </a:rPr>
              <a:t>Mouse position</a:t>
            </a:r>
          </a:p>
          <a:p>
            <a:pPr lvl="1"/>
            <a:r>
              <a:rPr lang="en-US" sz="2400" dirty="0">
                <a:highlight>
                  <a:srgbClr val="99CCFF"/>
                </a:highlight>
              </a:rPr>
              <a:t>Location of components found near system</a:t>
            </a:r>
            <a:r>
              <a:rPr lang="en-US" sz="2400" dirty="0"/>
              <a:t>.</a:t>
            </a:r>
          </a:p>
          <a:p>
            <a:r>
              <a:rPr lang="en-US" sz="2800" dirty="0"/>
              <a:t>Record condition of computer system, storage media, electronic devices etc.</a:t>
            </a:r>
          </a:p>
          <a:p>
            <a:r>
              <a:rPr lang="en-US" sz="2800" dirty="0">
                <a:highlight>
                  <a:srgbClr val="99CCFF"/>
                </a:highlight>
              </a:rPr>
              <a:t>Take photo of monitor screen, rear of computer.</a:t>
            </a:r>
          </a:p>
          <a:p>
            <a:r>
              <a:rPr lang="en-US" sz="2800" dirty="0">
                <a:highlight>
                  <a:srgbClr val="99CCFF"/>
                </a:highlight>
              </a:rPr>
              <a:t>Take photo of entire site</a:t>
            </a:r>
            <a:r>
              <a:rPr lang="en-US" sz="2800" dirty="0"/>
              <a:t> – 360 degree.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E8B0BF-F355-45C0-B969-3CAD14AC7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7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57"/>
    </mc:Choice>
    <mc:Fallback xmlns="">
      <p:transition spd="slow" advTm="3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n-lt"/>
              </a:rPr>
              <a:t>4. Searching and Seizing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 dirty="0">
                <a:highlight>
                  <a:srgbClr val="99CCFF"/>
                </a:highlight>
              </a:rPr>
              <a:t>Use latex gloves </a:t>
            </a:r>
            <a:r>
              <a:rPr lang="en-SG" sz="2800" dirty="0"/>
              <a:t>when handling computer evidence.</a:t>
            </a:r>
          </a:p>
          <a:p>
            <a:r>
              <a:rPr lang="en-US" sz="2800" dirty="0">
                <a:highlight>
                  <a:srgbClr val="99CCFF"/>
                </a:highlight>
              </a:rPr>
              <a:t>Avoid leaving your fingerprints, hairs, fibers and body tissues on any computer evidence</a:t>
            </a:r>
            <a:r>
              <a:rPr lang="en-US" sz="2800" dirty="0"/>
              <a:t>.</a:t>
            </a:r>
          </a:p>
          <a:p>
            <a:r>
              <a:rPr lang="en-US" sz="2800" dirty="0"/>
              <a:t>Do not change the state of electronic devices or equipment.</a:t>
            </a:r>
          </a:p>
          <a:p>
            <a:pPr lvl="1"/>
            <a:r>
              <a:rPr lang="en-US" sz="2400" dirty="0">
                <a:highlight>
                  <a:srgbClr val="99CCFF"/>
                </a:highlight>
              </a:rPr>
              <a:t>If it is switched off, leave it off.</a:t>
            </a:r>
          </a:p>
          <a:p>
            <a:pPr lvl="1"/>
            <a:r>
              <a:rPr lang="en-US" sz="2400" dirty="0">
                <a:highlight>
                  <a:srgbClr val="99CCFF"/>
                </a:highlight>
              </a:rPr>
              <a:t>If it is switched on, leave it on. 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	 Take photograph of monitor screen.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	 Record programs running on screen.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B96948-8866-4CC0-8E0E-28080D612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83"/>
    </mc:Choice>
    <mc:Fallback xmlns="">
      <p:transition spd="slow" advTm="36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Handling Live System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How should the first responder handle a computer system that is operating? </a:t>
            </a:r>
          </a:p>
          <a:p>
            <a:pPr lvl="1"/>
            <a:r>
              <a:rPr lang="en-US" sz="2400" dirty="0"/>
              <a:t>Note that disconnecting power supply and network connection can destroy crucial evidence. </a:t>
            </a:r>
          </a:p>
          <a:p>
            <a:r>
              <a:rPr lang="en-US" sz="2800" dirty="0"/>
              <a:t>Option 1: “</a:t>
            </a:r>
            <a:r>
              <a:rPr lang="en-US" sz="2800" dirty="0">
                <a:highlight>
                  <a:srgbClr val="FFFF00"/>
                </a:highlight>
              </a:rPr>
              <a:t>Freeze</a:t>
            </a:r>
            <a:r>
              <a:rPr lang="en-US" sz="2800" dirty="0"/>
              <a:t>” the system by pulling power plug from the wall or back of computer. Risks:</a:t>
            </a:r>
          </a:p>
          <a:p>
            <a:pPr lvl="1"/>
            <a:r>
              <a:rPr lang="en-US" sz="2400" dirty="0"/>
              <a:t>This destroys everything in memory.</a:t>
            </a:r>
          </a:p>
          <a:p>
            <a:pPr lvl="1"/>
            <a:r>
              <a:rPr lang="en-US" sz="2400" dirty="0"/>
              <a:t>It could crash a UNIX system and corrupt the evidence files.</a:t>
            </a:r>
          </a:p>
          <a:p>
            <a:pPr lvl="2"/>
            <a:r>
              <a:rPr lang="en-US" sz="2200" dirty="0"/>
              <a:t>If the machine is running high-end business database e.g. oracle, SQL, pulling power cable can cause data corruption. To preserve the data, a normal system shutdown is preferred.</a:t>
            </a:r>
          </a:p>
          <a:p>
            <a:pPr marL="914400" lvl="2" indent="0">
              <a:buNone/>
            </a:pPr>
            <a:endParaRPr lang="en-SG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74D39F-7FA8-4AEA-B565-8A0ECF612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2"/>
    </mc:Choice>
    <mc:Fallback xmlns="">
      <p:transition spd="slow" advTm="29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Handling Live System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Option 2: </a:t>
            </a:r>
            <a:r>
              <a:rPr lang="en-US" sz="2800" dirty="0">
                <a:highlight>
                  <a:srgbClr val="FFFF00"/>
                </a:highlight>
              </a:rPr>
              <a:t>Perform proper shutdown</a:t>
            </a:r>
            <a:r>
              <a:rPr lang="en-US" sz="2800" dirty="0"/>
              <a:t>. Risks:</a:t>
            </a:r>
          </a:p>
          <a:p>
            <a:pPr lvl="1"/>
            <a:r>
              <a:rPr lang="en-US" sz="2400" dirty="0"/>
              <a:t>The shutdown process itself writes many entries to activity log files and changes the state of the evidence. </a:t>
            </a:r>
            <a:r>
              <a:rPr lang="en-US" sz="2400" dirty="0">
                <a:highlight>
                  <a:srgbClr val="FFFF00"/>
                </a:highlight>
              </a:rPr>
              <a:t>Evidence may become inadmissible in court.</a:t>
            </a:r>
          </a:p>
          <a:p>
            <a:pPr lvl="1"/>
            <a:r>
              <a:rPr lang="en-US" sz="2400" dirty="0"/>
              <a:t>Suspect computer could run procedures that cleanse log files on shutdown, resulting in loss of crucial evidence.</a:t>
            </a:r>
          </a:p>
          <a:p>
            <a:r>
              <a:rPr lang="en-US" sz="2800" dirty="0"/>
              <a:t>Option 3: </a:t>
            </a:r>
            <a:r>
              <a:rPr lang="en-US" sz="2800" dirty="0">
                <a:highlight>
                  <a:srgbClr val="FFFF00"/>
                </a:highlight>
              </a:rPr>
              <a:t>Leave the system up and running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Run live forensic software if given authority. </a:t>
            </a:r>
          </a:p>
          <a:p>
            <a:pPr lvl="1"/>
            <a:r>
              <a:rPr lang="en-US" sz="2400" dirty="0"/>
              <a:t>Good option if you have a manageable number of workstations.</a:t>
            </a:r>
            <a:endParaRPr lang="en-SG" sz="2400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E63F2B-2041-441C-BA6F-053E21680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0"/>
    </mc:Choice>
    <mc:Fallback xmlns="">
      <p:transition spd="slow" advTm="43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3657600" cy="609600"/>
          </a:xfrm>
        </p:spPr>
        <p:txBody>
          <a:bodyPr/>
          <a:lstStyle/>
          <a:p>
            <a:r>
              <a:rPr lang="en-US" sz="2800" dirty="0"/>
              <a:t>Identification and Seizure Process</a:t>
            </a:r>
            <a:endParaRPr lang="en-SG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54" y="1"/>
            <a:ext cx="5609633" cy="609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2545675"/>
            <a:ext cx="2819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Seize evidence at crime scene</a:t>
            </a:r>
            <a:endParaRPr lang="en-SG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2819400" y="3048000"/>
            <a:ext cx="914400" cy="3810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B8B2AA-6AF8-47B7-BBF3-6989DA3E9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3"/>
    </mc:Choice>
    <mc:Fallback xmlns="">
      <p:transition spd="slow" advTm="10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Seizing Internal Hard Disk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83488" cy="5334000"/>
          </a:xfrm>
        </p:spPr>
        <p:txBody>
          <a:bodyPr/>
          <a:lstStyle/>
          <a:p>
            <a:r>
              <a:rPr lang="en-US" dirty="0"/>
              <a:t>If only internal hard disk is to be seized: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Wear an anti-static strap </a:t>
            </a:r>
            <a:r>
              <a:rPr lang="en-US" dirty="0"/>
              <a:t>to ensure equipment is protected from static electricity.</a:t>
            </a:r>
          </a:p>
          <a:p>
            <a:pPr lvl="1"/>
            <a:r>
              <a:rPr lang="en-US" dirty="0"/>
              <a:t>Disassemble the case of the computer to be examined to permit physical access to the storage devices.</a:t>
            </a:r>
          </a:p>
          <a:p>
            <a:pPr lvl="1"/>
            <a:r>
              <a:rPr lang="en-US" dirty="0"/>
              <a:t>Ensure equipment is protected from magnetic fields.</a:t>
            </a:r>
          </a:p>
        </p:txBody>
      </p:sp>
      <p:pic>
        <p:nvPicPr>
          <p:cNvPr id="5" name="Picture 2" descr="http://www.jobprofiles.org/assets/profiles/computer-systems-computer-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2946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09EEBC-D0DB-4235-9CC8-F7E668C1C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0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5"/>
    </mc:Choice>
    <mc:Fallback xmlns="">
      <p:transition spd="slow" advTm="2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Seizing Internal Hard Disk–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internal storage devices and hardware configuration:</a:t>
            </a:r>
          </a:p>
          <a:p>
            <a:pPr lvl="1"/>
            <a:r>
              <a:rPr lang="en-US" dirty="0"/>
              <a:t>Drive condition (e.g. model, geometry,  size)</a:t>
            </a:r>
          </a:p>
          <a:p>
            <a:pPr lvl="1"/>
            <a:r>
              <a:rPr lang="en-US" dirty="0"/>
              <a:t>Internal components (e.g. sound card, video card, MAC address etc.)</a:t>
            </a:r>
          </a:p>
          <a:p>
            <a:r>
              <a:rPr lang="en-US" dirty="0"/>
              <a:t>Disconnect storage devices (</a:t>
            </a:r>
            <a:r>
              <a:rPr lang="en-US" sz="2400" dirty="0">
                <a:solidFill>
                  <a:srgbClr val="0033CC"/>
                </a:solidFill>
              </a:rPr>
              <a:t>using the power connector or data cable from the back of the drive or from motherboard</a:t>
            </a:r>
            <a:r>
              <a:rPr lang="en-US" dirty="0"/>
              <a:t>) to prevent the destruction, damage, or alteration of data.</a:t>
            </a:r>
            <a:endParaRPr lang="en-SG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BD74CA-39C1-4C72-B00E-56018886F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2"/>
    </mc:Choice>
    <mc:Fallback xmlns="">
      <p:transition spd="slow" advTm="1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and Power 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79" y="1676628"/>
            <a:ext cx="5269841" cy="36571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57C3BD-65B8-4A26-B79B-A0806C4BD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9"/>
    </mc:Choice>
    <mc:Fallback xmlns="">
      <p:transition spd="slow" advTm="1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52" y="4605469"/>
            <a:ext cx="2339752" cy="16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81600"/>
          </a:xfrm>
        </p:spPr>
        <p:txBody>
          <a:bodyPr/>
          <a:lstStyle/>
          <a:p>
            <a:r>
              <a:rPr lang="en-US" dirty="0"/>
              <a:t>All evidence presented in court of law </a:t>
            </a:r>
            <a:r>
              <a:rPr lang="en-US" dirty="0">
                <a:highlight>
                  <a:srgbClr val="FFFF00"/>
                </a:highlight>
              </a:rPr>
              <a:t>must exist in the same condition as it was collected</a:t>
            </a:r>
            <a:r>
              <a:rPr lang="en-US" dirty="0"/>
              <a:t>, in legal term, it must be in </a:t>
            </a:r>
            <a:r>
              <a:rPr lang="en-US" i="1" dirty="0">
                <a:solidFill>
                  <a:srgbClr val="0033CC"/>
                </a:solidFill>
                <a:highlight>
                  <a:srgbClr val="FFFF00"/>
                </a:highlight>
              </a:rPr>
              <a:t>pristine</a:t>
            </a:r>
            <a:r>
              <a:rPr lang="en-US" dirty="0">
                <a:highlight>
                  <a:srgbClr val="FFFF00"/>
                </a:highlight>
              </a:rPr>
              <a:t> condition</a:t>
            </a:r>
            <a:r>
              <a:rPr lang="en-US" dirty="0"/>
              <a:t>.</a:t>
            </a:r>
          </a:p>
          <a:p>
            <a:r>
              <a:rPr lang="en-US" dirty="0"/>
              <a:t>The document that chronicles </a:t>
            </a:r>
            <a:r>
              <a:rPr lang="en-US" dirty="0">
                <a:highlight>
                  <a:srgbClr val="FFFF00"/>
                </a:highlight>
              </a:rPr>
              <a:t>every move and access of evidence is called </a:t>
            </a:r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</a:rPr>
              <a:t>chain of custody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courts expects chain of custody to be complete and without gaps.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 chain starts when evidence is collected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  <a:p>
            <a:endParaRPr lang="en-SG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3552FA-11C1-4F13-9F57-556CFADF7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8"/>
    </mc:Choice>
    <mc:Fallback xmlns="">
      <p:transition spd="slow" advTm="3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077200" cy="5181600"/>
          </a:xfrm>
        </p:spPr>
        <p:txBody>
          <a:bodyPr/>
          <a:lstStyle/>
          <a:p>
            <a:r>
              <a:rPr lang="en-US" dirty="0"/>
              <a:t>Chain of custody is used to </a:t>
            </a:r>
            <a:r>
              <a:rPr lang="en-US" dirty="0">
                <a:highlight>
                  <a:srgbClr val="FFFF00"/>
                </a:highlight>
              </a:rPr>
              <a:t>prove the integrity of evidence</a:t>
            </a:r>
            <a:r>
              <a:rPr lang="en-US" dirty="0"/>
              <a:t>. It should answer:</a:t>
            </a:r>
          </a:p>
          <a:p>
            <a:pPr lvl="1"/>
            <a:r>
              <a:rPr lang="en-US" dirty="0"/>
              <a:t>Who collected the evidence?</a:t>
            </a:r>
          </a:p>
          <a:p>
            <a:pPr lvl="1"/>
            <a:r>
              <a:rPr lang="en-US" dirty="0"/>
              <a:t>Where is the evidence stored?</a:t>
            </a:r>
          </a:p>
          <a:p>
            <a:pPr lvl="1"/>
            <a:r>
              <a:rPr lang="en-US" dirty="0"/>
              <a:t>Who took possession of the evidence?</a:t>
            </a:r>
          </a:p>
          <a:p>
            <a:pPr lvl="1"/>
            <a:r>
              <a:rPr lang="en-US" dirty="0"/>
              <a:t>How was the evidence stored and protected during storage?</a:t>
            </a:r>
          </a:p>
          <a:p>
            <a:pPr lvl="1"/>
            <a:r>
              <a:rPr lang="en-US" dirty="0"/>
              <a:t>Who took the evidence out of storage and why?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Who? What? Where? When? How?</a:t>
            </a:r>
          </a:p>
          <a:p>
            <a:endParaRPr lang="en-SG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4F45054-B878-412C-87FB-B945EEBCE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7"/>
    </mc:Choice>
    <mc:Fallback xmlns="">
      <p:transition spd="slow" advTm="3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Recall: Forensics in a Nutshell</a:t>
            </a:r>
            <a:endParaRPr lang="en-SG" dirty="0">
              <a:latin typeface="+mn-lt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346200"/>
            <a:ext cx="6145213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D2FF23-823C-49B0-A0BE-56CE2A2F5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4"/>
    </mc:Choice>
    <mc:Fallback xmlns="">
      <p:transition spd="slow" advTm="4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demonstrate a complete chain of custody, the following should be recorded in evidence log/form: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Date and time of action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Action type </a:t>
            </a:r>
            <a:r>
              <a:rPr lang="en-US" dirty="0"/>
              <a:t>(examples shown below)</a:t>
            </a:r>
          </a:p>
          <a:p>
            <a:pPr lvl="2"/>
            <a:r>
              <a:rPr lang="en-US" dirty="0"/>
              <a:t>Initial evidence collection</a:t>
            </a:r>
          </a:p>
          <a:p>
            <a:pPr lvl="2"/>
            <a:r>
              <a:rPr lang="en-US" dirty="0"/>
              <a:t>Evidence location change</a:t>
            </a:r>
          </a:p>
          <a:p>
            <a:pPr lvl="2"/>
            <a:r>
              <a:rPr lang="en-US" dirty="0"/>
              <a:t>Remove evidence for analysis</a:t>
            </a:r>
          </a:p>
          <a:p>
            <a:pPr lvl="2"/>
            <a:r>
              <a:rPr lang="en-US" dirty="0"/>
              <a:t>Return evidence to storage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Personnel collecting/ accessing evidence</a:t>
            </a:r>
          </a:p>
          <a:p>
            <a:pPr marL="457200" lvl="1" indent="0">
              <a:buNone/>
            </a:pPr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AF3922-CBF1-495F-A061-7670F4F83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3"/>
    </mc:Choice>
    <mc:Fallback xmlns="">
      <p:transition spd="slow" advTm="1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81600"/>
          </a:xfrm>
        </p:spPr>
        <p:txBody>
          <a:bodyPr/>
          <a:lstStyle/>
          <a:p>
            <a:pPr lvl="1"/>
            <a:r>
              <a:rPr lang="en-US" dirty="0">
                <a:highlight>
                  <a:srgbClr val="FFFF00"/>
                </a:highlight>
              </a:rPr>
              <a:t>Computer descriptive information</a:t>
            </a:r>
          </a:p>
          <a:p>
            <a:pPr lvl="2"/>
            <a:r>
              <a:rPr lang="en-US" dirty="0"/>
              <a:t>Computer make and model</a:t>
            </a:r>
          </a:p>
          <a:p>
            <a:pPr lvl="2"/>
            <a:r>
              <a:rPr lang="en-US" dirty="0"/>
              <a:t>Serial number(s)</a:t>
            </a:r>
          </a:p>
          <a:p>
            <a:pPr lvl="2"/>
            <a:r>
              <a:rPr lang="en-US" dirty="0"/>
              <a:t>Location</a:t>
            </a:r>
          </a:p>
          <a:p>
            <a:pPr lvl="2"/>
            <a:r>
              <a:rPr lang="en-US" dirty="0"/>
              <a:t>BIOS settings specific to disk drives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Disk drive descriptive information</a:t>
            </a:r>
          </a:p>
          <a:p>
            <a:pPr lvl="2"/>
            <a:r>
              <a:rPr lang="en-US" dirty="0"/>
              <a:t>Disk drive manufacturer, model, serial number</a:t>
            </a:r>
          </a:p>
          <a:p>
            <a:pPr lvl="2"/>
            <a:r>
              <a:rPr lang="en-US" dirty="0"/>
              <a:t>Drive parameters(head, cylinders, sectors per track)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Handling procedure</a:t>
            </a:r>
          </a:p>
          <a:p>
            <a:pPr lvl="2"/>
            <a:r>
              <a:rPr lang="en-US" dirty="0"/>
              <a:t>Preparation (static grounding, prevention of physical shock, etc.)</a:t>
            </a:r>
          </a:p>
          <a:p>
            <a:pPr lvl="2"/>
            <a:r>
              <a:rPr lang="en-US" dirty="0"/>
              <a:t>Contamination precautions taken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A72945-6B30-4C40-A616-A9B3EE9B3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2"/>
    </mc:Choice>
    <mc:Fallback xmlns="">
      <p:transition spd="slow" advTm="1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egotiationlawblog.com/iStock_000004586883XSmall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4572000"/>
            <a:ext cx="330993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Chain of Custody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highlight>
                  <a:srgbClr val="FFFF00"/>
                </a:highlight>
              </a:rPr>
              <a:t>Complete description of action</a:t>
            </a:r>
          </a:p>
          <a:p>
            <a:pPr lvl="2"/>
            <a:r>
              <a:rPr lang="en-US" dirty="0"/>
              <a:t>Procedure used</a:t>
            </a:r>
          </a:p>
          <a:p>
            <a:pPr lvl="2"/>
            <a:r>
              <a:rPr lang="en-US" dirty="0"/>
              <a:t>Tools used</a:t>
            </a:r>
          </a:p>
          <a:p>
            <a:pPr lvl="2"/>
            <a:r>
              <a:rPr lang="en-US" dirty="0"/>
              <a:t>Description of each analysis step and its results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Reason for action</a:t>
            </a:r>
            <a:endParaRPr lang="en-SG" dirty="0">
              <a:highlight>
                <a:srgbClr val="FFFF0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6566C4-53E5-4F3C-B8FB-306E64DCD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8"/>
    </mc:Choice>
    <mc:Fallback xmlns="">
      <p:transition spd="slow" advTm="2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Examples of Chain of Custody Log</a:t>
            </a:r>
            <a:endParaRPr lang="en-SG" dirty="0">
              <a:latin typeface="+mn-lt"/>
            </a:endParaRPr>
          </a:p>
        </p:txBody>
      </p:sp>
      <p:pic>
        <p:nvPicPr>
          <p:cNvPr id="6" name="Picture 6" descr="http://www.niiconsulting.com/checkmate/wp-admin/images/0206/cocf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74832"/>
            <a:ext cx="5994806" cy="48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alertsecurityproducts.com/images/products/securitybags/evidence-bag_det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15" y="990600"/>
            <a:ext cx="37814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F9B1D4-B683-44A6-B718-E8614F3CC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8"/>
    </mc:Choice>
    <mc:Fallback xmlns="">
      <p:transition spd="slow" advTm="1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5. Bagging and Tagging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99CCFF"/>
                </a:highlight>
              </a:rPr>
              <a:t>Bagging</a:t>
            </a:r>
            <a:r>
              <a:rPr lang="en-US" dirty="0"/>
              <a:t> – </a:t>
            </a:r>
            <a:r>
              <a:rPr lang="en-US" dirty="0">
                <a:highlight>
                  <a:srgbClr val="FFFF00"/>
                </a:highlight>
              </a:rPr>
              <a:t>protects against contamination and tampering</a:t>
            </a:r>
            <a:r>
              <a:rPr lang="en-US" dirty="0"/>
              <a:t>.</a:t>
            </a:r>
            <a:endParaRPr lang="en-SG" dirty="0"/>
          </a:p>
          <a:p>
            <a:r>
              <a:rPr lang="en-SG" dirty="0">
                <a:highlight>
                  <a:srgbClr val="99CCFF"/>
                </a:highlight>
              </a:rPr>
              <a:t>Tagging</a:t>
            </a:r>
            <a:r>
              <a:rPr lang="en-SG" dirty="0"/>
              <a:t> – provides a means of associating the attached and bagged evidence with a particular location, date, time, case, event, and seizure agent. It provides a first link in the chain of custody of the evidence.</a:t>
            </a:r>
          </a:p>
          <a:p>
            <a:pPr>
              <a:buNone/>
            </a:pPr>
            <a:endParaRPr lang="en-SG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798518-2F54-4C36-9C9F-BB4C75B3A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4"/>
    </mc:Choice>
    <mc:Fallback xmlns="">
      <p:transition spd="slow" advTm="3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5. Bagging and Tagging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Label all the cables and photograph the rear of the computer with cables and tags in place.</a:t>
            </a:r>
          </a:p>
          <a:p>
            <a:r>
              <a:rPr lang="en-US" dirty="0"/>
              <a:t>Pack magnetic media in antistatic packaging.</a:t>
            </a:r>
          </a:p>
          <a:p>
            <a:r>
              <a:rPr lang="en-US" dirty="0">
                <a:highlight>
                  <a:srgbClr val="99CCFF"/>
                </a:highlight>
              </a:rPr>
              <a:t>Exhibit numbering should follow this format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aaa</a:t>
            </a:r>
            <a:r>
              <a:rPr lang="en-US" dirty="0"/>
              <a:t>/</a:t>
            </a:r>
            <a:r>
              <a:rPr lang="en-US" dirty="0" err="1"/>
              <a:t>ddmmyy</a:t>
            </a:r>
            <a:r>
              <a:rPr lang="en-US" dirty="0"/>
              <a:t>/</a:t>
            </a:r>
            <a:r>
              <a:rPr lang="en-US" dirty="0" err="1"/>
              <a:t>nnnn</a:t>
            </a:r>
            <a:r>
              <a:rPr lang="en-US" dirty="0"/>
              <a:t>/</a:t>
            </a:r>
            <a:r>
              <a:rPr lang="en-US" dirty="0" err="1"/>
              <a:t>zz</a:t>
            </a:r>
            <a:r>
              <a:rPr lang="en-US" dirty="0"/>
              <a:t> where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aaa</a:t>
            </a:r>
            <a:r>
              <a:rPr lang="en-US" dirty="0"/>
              <a:t>’ is the initials of forensic analysts seizing the equipment.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ddmmyy</a:t>
            </a:r>
            <a:r>
              <a:rPr lang="en-US" dirty="0"/>
              <a:t>’ is the date of seizure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nnnn</a:t>
            </a:r>
            <a:r>
              <a:rPr lang="en-US" dirty="0"/>
              <a:t>’ is the sequence number of exhibits seized by ‘</a:t>
            </a:r>
            <a:r>
              <a:rPr lang="en-US" dirty="0" err="1"/>
              <a:t>aaa</a:t>
            </a:r>
            <a:r>
              <a:rPr lang="en-US" dirty="0"/>
              <a:t>’-starting with 001.</a:t>
            </a:r>
          </a:p>
          <a:p>
            <a:pPr lvl="2"/>
            <a:r>
              <a:rPr lang="en-US" dirty="0"/>
              <a:t>‘</a:t>
            </a:r>
            <a:r>
              <a:rPr lang="en-US" dirty="0" err="1"/>
              <a:t>zz</a:t>
            </a:r>
            <a:r>
              <a:rPr lang="en-US" dirty="0"/>
              <a:t>’ is the sequence number for the parts of the same exhibit.</a:t>
            </a:r>
            <a:endParaRPr lang="en-SG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2FAE81-D2D0-441B-8879-7D2D98530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95"/>
    </mc:Choice>
    <mc:Fallback xmlns="">
      <p:transition spd="slow" advTm="10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6. Transporting Electronic Evidence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ighlight>
                  <a:srgbClr val="99CCFF"/>
                </a:highlight>
              </a:rPr>
              <a:t>Handling transportation to forensic lab</a:t>
            </a:r>
            <a:r>
              <a:rPr lang="en-US" sz="2800" dirty="0"/>
              <a:t>.</a:t>
            </a:r>
          </a:p>
          <a:p>
            <a:r>
              <a:rPr lang="en-US" sz="2800" dirty="0">
                <a:highlight>
                  <a:srgbClr val="FFFF00"/>
                </a:highlight>
              </a:rPr>
              <a:t>Keep electronic evidence collected away from magnetic sources </a:t>
            </a:r>
            <a:r>
              <a:rPr lang="en-US" sz="2800" dirty="0"/>
              <a:t>(e.g. radio transmitter, speaker magnets etc.) as it can damage electronic evidences.</a:t>
            </a:r>
          </a:p>
          <a:p>
            <a:r>
              <a:rPr lang="en-US" sz="2800" dirty="0"/>
              <a:t>Store evidence away from high temperature and humidity. Conditions too </a:t>
            </a:r>
            <a:r>
              <a:rPr lang="en-US" sz="2800" dirty="0">
                <a:highlight>
                  <a:srgbClr val="FFFF00"/>
                </a:highlight>
              </a:rPr>
              <a:t>hot, cold or humid </a:t>
            </a:r>
            <a:r>
              <a:rPr lang="en-US" sz="2800" dirty="0"/>
              <a:t>can damage evidence.</a:t>
            </a:r>
          </a:p>
          <a:p>
            <a:pPr lvl="1"/>
            <a:r>
              <a:rPr lang="en-US" dirty="0"/>
              <a:t>Do not place them in car boot. Rear seat is a better choice.</a:t>
            </a:r>
          </a:p>
          <a:p>
            <a:r>
              <a:rPr lang="en-US" sz="2800" dirty="0"/>
              <a:t>Maintain chain of custody on evidence to be transported.</a:t>
            </a:r>
            <a:endParaRPr lang="en-SG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497FF0-A60B-430C-BB31-F5B2558E8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72"/>
    </mc:Choice>
    <mc:Fallback xmlns="">
      <p:transition spd="slow" advTm="6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9896" y="980728"/>
            <a:ext cx="6444208" cy="764704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At the Forensic Lab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988840"/>
            <a:ext cx="5453591" cy="40901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8948BC-E4ED-4CD9-BA0F-E261D6D42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4"/>
    </mc:Choice>
    <mc:Fallback xmlns="">
      <p:transition spd="slow" advTm="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39680"/>
          </a:xfrm>
        </p:spPr>
        <p:txBody>
          <a:bodyPr/>
          <a:lstStyle/>
          <a:p>
            <a:r>
              <a:rPr lang="en-SG" dirty="0"/>
              <a:t>The original evidence should be acquired in a manner that protects and preserves the </a:t>
            </a:r>
            <a:r>
              <a:rPr lang="en-SG" dirty="0">
                <a:solidFill>
                  <a:srgbClr val="000099"/>
                </a:solidFill>
                <a:highlight>
                  <a:srgbClr val="99CCFF"/>
                </a:highlight>
              </a:rPr>
              <a:t>integrity</a:t>
            </a:r>
            <a:r>
              <a:rPr lang="en-SG" dirty="0"/>
              <a:t> of the evidence.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SG" dirty="0"/>
              <a:t>Document hardware and software configuration of the examiner’s system.</a:t>
            </a:r>
          </a:p>
          <a:p>
            <a:pPr lvl="1"/>
            <a:r>
              <a:rPr lang="en-SG" dirty="0"/>
              <a:t>Disassemble the case of the computer to be examined to permit physical access to the storage devices.</a:t>
            </a:r>
          </a:p>
          <a:p>
            <a:pPr lvl="2"/>
            <a:r>
              <a:rPr lang="en-SG" b="0" dirty="0"/>
              <a:t>Take care to ensure equipment is protected from static electricity and magnetic fields.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F482AE-33F6-4F93-A7F9-40D701731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71"/>
    </mc:Choice>
    <mc:Fallback xmlns="">
      <p:transition spd="slow" advTm="5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SG" dirty="0"/>
              <a:t>Identify storage devices that need to be acquired. These devices can be internal, external, or both.</a:t>
            </a:r>
          </a:p>
          <a:p>
            <a:pPr lvl="1"/>
            <a:r>
              <a:rPr lang="en-SG" dirty="0"/>
              <a:t>Document internal storage devices and hardware configuration.</a:t>
            </a:r>
          </a:p>
          <a:p>
            <a:pPr lvl="2"/>
            <a:r>
              <a:rPr lang="en-SG" b="0" dirty="0"/>
              <a:t>Drive condition </a:t>
            </a:r>
          </a:p>
          <a:p>
            <a:pPr lvl="2"/>
            <a:r>
              <a:rPr lang="en-SG" b="0" dirty="0"/>
              <a:t>Internal components</a:t>
            </a:r>
          </a:p>
          <a:p>
            <a:pPr lvl="1"/>
            <a:r>
              <a:rPr lang="en-SG" dirty="0"/>
              <a:t>Disconnect storage devices (using the power connector or data cable from the back of the drive or from the motherboard) to prevent the destruction, damage, or alteration of data.</a:t>
            </a:r>
          </a:p>
          <a:p>
            <a:endParaRPr lang="en-SG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BC2524-AFAC-41B9-BD59-BE2D20B81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9"/>
    </mc:Choice>
    <mc:Fallback xmlns="">
      <p:transition spd="slow" advTm="3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Investigation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Forensic Investigation </a:t>
            </a:r>
            <a:r>
              <a:rPr lang="en-US" sz="2000" dirty="0"/>
              <a:t>(9min19sec)</a:t>
            </a:r>
          </a:p>
          <a:p>
            <a:pPr lvl="1"/>
            <a:r>
              <a:rPr lang="en-US" dirty="0">
                <a:hlinkClick r:id="rId4"/>
              </a:rPr>
              <a:t>https://www.youtube.com/watch?v=pjkD1ABkBsw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C27B26-7310-4BA0-8AA0-A62D15852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1"/>
    </mc:Choice>
    <mc:Fallback xmlns="">
      <p:transition spd="slow" advTm="10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Evidence Acquisition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SG" dirty="0"/>
              <a:t>Whenever possible, remove the subject storage device and perform the acquisition using the examiner’s system. </a:t>
            </a:r>
          </a:p>
          <a:p>
            <a:pPr lvl="1"/>
            <a:r>
              <a:rPr lang="en-SG" dirty="0"/>
              <a:t>Ensure that the examiner’s storage device is </a:t>
            </a:r>
            <a:r>
              <a:rPr lang="en-SG" u="sng" dirty="0"/>
              <a:t>forensically clean</a:t>
            </a:r>
            <a:r>
              <a:rPr lang="en-SG" dirty="0"/>
              <a:t> when acquiring the evidence.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299388-EFF7-45B0-BBF8-5EC560BBE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21"/>
    </mc:Choice>
    <mc:Fallback xmlns="">
      <p:transition spd="slow" advTm="20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Documenting and Reporting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solidFill>
                  <a:srgbClr val="7030A0"/>
                </a:solidFill>
                <a:highlight>
                  <a:srgbClr val="99CCFF"/>
                </a:highlight>
              </a:rPr>
              <a:t>Actions</a:t>
            </a:r>
            <a:r>
              <a:rPr lang="en-SG" dirty="0">
                <a:highlight>
                  <a:srgbClr val="99CCFF"/>
                </a:highlight>
              </a:rPr>
              <a:t> and </a:t>
            </a:r>
            <a:r>
              <a:rPr lang="en-SG" dirty="0">
                <a:solidFill>
                  <a:srgbClr val="7030A0"/>
                </a:solidFill>
                <a:highlight>
                  <a:srgbClr val="99CCFF"/>
                </a:highlight>
              </a:rPr>
              <a:t>observations</a:t>
            </a:r>
            <a:r>
              <a:rPr lang="en-SG" dirty="0">
                <a:highlight>
                  <a:srgbClr val="99CCFF"/>
                </a:highlight>
              </a:rPr>
              <a:t> should be documented throughout the forensic processing of evidence</a:t>
            </a:r>
            <a:r>
              <a:rPr lang="en-SG" dirty="0"/>
              <a:t>. </a:t>
            </a:r>
          </a:p>
          <a:p>
            <a:r>
              <a:rPr lang="en-SG" dirty="0"/>
              <a:t>This will conclude with the preparation of a written report of the findings.</a:t>
            </a:r>
          </a:p>
          <a:p>
            <a:pPr lvl="1"/>
            <a:r>
              <a:rPr lang="en-US" dirty="0"/>
              <a:t>Documenting the steps following in analysis of the digital evidence examination.</a:t>
            </a:r>
          </a:p>
          <a:p>
            <a:pPr lvl="1"/>
            <a:r>
              <a:rPr lang="en-US" dirty="0"/>
              <a:t>Everything relevant to the case should be documented and it should be a </a:t>
            </a:r>
            <a:r>
              <a:rPr lang="en-US" u="sng" dirty="0">
                <a:highlight>
                  <a:srgbClr val="99CCFF"/>
                </a:highlight>
              </a:rPr>
              <a:t>continuous</a:t>
            </a:r>
            <a:r>
              <a:rPr lang="en-US" dirty="0">
                <a:highlight>
                  <a:srgbClr val="99CCFF"/>
                </a:highlight>
              </a:rPr>
              <a:t> process</a:t>
            </a:r>
            <a:r>
              <a:rPr lang="en-US" dirty="0"/>
              <a:t>.</a:t>
            </a:r>
          </a:p>
          <a:p>
            <a:endParaRPr lang="en-SG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75F8027-9299-416B-9CF6-09510181D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54"/>
    </mc:Choice>
    <mc:Fallback xmlns="">
      <p:transition spd="slow" advTm="27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Documenting and Reporting – cont.</a:t>
            </a:r>
            <a:endParaRPr lang="en-SG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908720"/>
            <a:ext cx="8153400" cy="5306362"/>
          </a:xfrm>
        </p:spPr>
        <p:txBody>
          <a:bodyPr/>
          <a:lstStyle/>
          <a:p>
            <a:r>
              <a:rPr lang="en-US" sz="2800" dirty="0"/>
              <a:t>Factors to consider during the documentation process:</a:t>
            </a:r>
          </a:p>
          <a:p>
            <a:pPr lvl="1"/>
            <a:r>
              <a:rPr lang="en-US" sz="2600" dirty="0">
                <a:highlight>
                  <a:srgbClr val="99CCFF"/>
                </a:highlight>
              </a:rPr>
              <a:t>Include dates, times, and descriptions and results of actions taken.</a:t>
            </a:r>
          </a:p>
          <a:p>
            <a:pPr lvl="1"/>
            <a:r>
              <a:rPr lang="en-US" sz="2600" dirty="0"/>
              <a:t>Document irregularities encountered and any actions taken regarding the irregularities during the examination.</a:t>
            </a:r>
          </a:p>
          <a:p>
            <a:pPr lvl="1"/>
            <a:r>
              <a:rPr lang="en-US" sz="2600" dirty="0"/>
              <a:t>Include additional information such as network topology, list of authorized users, passwords.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SG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F2E4D7-FF52-4CBE-BA71-5B027793A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7"/>
    </mc:Choice>
    <mc:Fallback xmlns="">
      <p:transition spd="slow" advTm="3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Inside a computer forensics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153400" cy="5181600"/>
          </a:xfrm>
        </p:spPr>
        <p:txBody>
          <a:bodyPr/>
          <a:lstStyle/>
          <a:p>
            <a:r>
              <a:rPr lang="en-US" dirty="0"/>
              <a:t>Computer Forensics (by </a:t>
            </a:r>
            <a:r>
              <a:rPr lang="en-US" dirty="0" err="1"/>
              <a:t>Disklabs</a:t>
            </a:r>
            <a:r>
              <a:rPr lang="en-US" dirty="0"/>
              <a:t> Computer Forensics Services) </a:t>
            </a:r>
            <a:r>
              <a:rPr lang="en-US" sz="2000" dirty="0"/>
              <a:t>(10min40sec)</a:t>
            </a:r>
            <a:endParaRPr lang="en-US" sz="2000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http://www.youtube.com/watch?v=GVbV_onexrM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4F782C-F186-4FB0-BBE9-09F908E35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0"/>
    </mc:Choice>
    <mc:Fallback xmlns="">
      <p:transition spd="slow" advTm="15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Maintaining Professional Conducts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ighlight>
                  <a:srgbClr val="99CCFF"/>
                </a:highlight>
              </a:rPr>
              <a:t>Consider all the available facts that account to the crime scene</a:t>
            </a:r>
            <a:r>
              <a:rPr lang="en-US" sz="2800" dirty="0"/>
              <a:t>.</a:t>
            </a:r>
          </a:p>
          <a:p>
            <a:r>
              <a:rPr lang="en-US" sz="2800" dirty="0">
                <a:highlight>
                  <a:srgbClr val="FFFF00"/>
                </a:highlight>
              </a:rPr>
              <a:t>Ignore external biases </a:t>
            </a:r>
            <a:r>
              <a:rPr lang="en-US" sz="2800" dirty="0"/>
              <a:t>to maintain the integrity of the fact-finding in all investigations.</a:t>
            </a:r>
          </a:p>
          <a:p>
            <a:r>
              <a:rPr lang="en-US" sz="2800" dirty="0"/>
              <a:t>Keep the case confidential.</a:t>
            </a:r>
          </a:p>
          <a:p>
            <a:r>
              <a:rPr lang="en-US" sz="2800" dirty="0"/>
              <a:t>Stay current with the latest technical changes in computer hardware and software, networking, and forensic tools. </a:t>
            </a:r>
            <a:endParaRPr lang="en-SG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4576F8-5460-47FA-899E-E7BF90501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0"/>
    </mc:Choice>
    <mc:Fallback xmlns="">
      <p:transition spd="slow" advTm="2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Take a systematic approach to investigations.</a:t>
            </a:r>
          </a:p>
          <a:p>
            <a:r>
              <a:rPr lang="en-US" sz="2800" dirty="0"/>
              <a:t>Take into consideration the nature of the case, instruction, and tools.</a:t>
            </a:r>
          </a:p>
          <a:p>
            <a:r>
              <a:rPr lang="en-SG" sz="2800" dirty="0"/>
              <a:t>Activities relating to the seizure, examination, storage, or transfer of digital evidence should be documented, preserved, and available for review.</a:t>
            </a:r>
            <a:endParaRPr lang="en-US" sz="2800" dirty="0"/>
          </a:p>
          <a:p>
            <a:r>
              <a:rPr lang="en-US" sz="2800" dirty="0"/>
              <a:t>It is important to maintain professional conducts throughout the investigation.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2500AB-EAF2-463D-A7C0-9C1732B88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1"/>
    </mc:Choice>
    <mc:Fallback xmlns="">
      <p:transition spd="slow" advTm="1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04" y="30904"/>
            <a:ext cx="8991600" cy="685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+mn-lt"/>
              </a:rPr>
              <a:t>Key steps in Forensic Investigative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33968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Step 1: A crime is </a:t>
            </a:r>
            <a:r>
              <a:rPr lang="en-US" sz="2600" i="1" dirty="0"/>
              <a:t>suspected</a:t>
            </a:r>
            <a:r>
              <a:rPr lang="en-US" sz="2600" dirty="0"/>
              <a:t>.</a:t>
            </a:r>
          </a:p>
          <a:p>
            <a:pPr marL="0" indent="0">
              <a:buNone/>
            </a:pPr>
            <a:r>
              <a:rPr lang="en-US" sz="2600" dirty="0"/>
              <a:t>Step 2: Do preliminary assessment of the case.</a:t>
            </a:r>
          </a:p>
          <a:p>
            <a:pPr marL="0" indent="0">
              <a:buNone/>
            </a:pPr>
            <a:r>
              <a:rPr lang="en-US" sz="2600" dirty="0"/>
              <a:t>Step 3: Obtain a search warrant for seizure (if required).</a:t>
            </a:r>
          </a:p>
          <a:p>
            <a:pPr marL="0" indent="0">
              <a:buNone/>
            </a:pPr>
            <a:r>
              <a:rPr lang="en-US" sz="2600" dirty="0"/>
              <a:t>Step 4: Perform first response procedures at crime scene 	   </a:t>
            </a:r>
          </a:p>
          <a:p>
            <a:pPr marL="0" indent="0">
              <a:buNone/>
            </a:pPr>
            <a:r>
              <a:rPr lang="en-US" sz="2600" dirty="0"/>
              <a:t>             (involve 6 steps). </a:t>
            </a:r>
          </a:p>
          <a:p>
            <a:pPr marL="0" indent="0">
              <a:buNone/>
            </a:pPr>
            <a:r>
              <a:rPr lang="en-US" sz="2600" dirty="0"/>
              <a:t>Step 5: Perform Forensic duplication/imaging at forensic lab. </a:t>
            </a:r>
          </a:p>
          <a:p>
            <a:pPr marL="0" indent="0">
              <a:buNone/>
            </a:pPr>
            <a:r>
              <a:rPr lang="en-US" sz="2600" dirty="0"/>
              <a:t>Step 6: Generate MD5 checksum (hash) on the images.</a:t>
            </a:r>
          </a:p>
          <a:p>
            <a:pPr marL="968375" indent="-968375">
              <a:buNone/>
            </a:pPr>
            <a:r>
              <a:rPr lang="en-US" sz="2600" dirty="0"/>
              <a:t>Step 7: Prepare Chain of Custody. (may have already started at crime scene)</a:t>
            </a:r>
          </a:p>
          <a:p>
            <a:pPr marL="0" indent="0">
              <a:buNone/>
            </a:pPr>
            <a:r>
              <a:rPr lang="en-US" sz="2600" dirty="0"/>
              <a:t>Step 8: Store the original evidence in a secure location. 	  </a:t>
            </a:r>
          </a:p>
          <a:p>
            <a:pPr marL="0" indent="968375">
              <a:buNone/>
            </a:pPr>
            <a:r>
              <a:rPr lang="en-US" sz="2600" dirty="0"/>
              <a:t>(in Evidence Bag)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ADF0195-0E0A-4D73-8821-ECE88DF67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16"/>
    </mc:Choice>
    <mc:Fallback xmlns="">
      <p:transition spd="slow" advTm="7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Key steps in Forensic Investigative Process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Step 9:   Analyze the image copy for evidence.</a:t>
            </a:r>
          </a:p>
          <a:p>
            <a:pPr marL="0" indent="0">
              <a:buNone/>
            </a:pPr>
            <a:r>
              <a:rPr lang="en-US" sz="2600" dirty="0"/>
              <a:t>Step 10: Prepare relevant forensic reports.</a:t>
            </a:r>
          </a:p>
          <a:p>
            <a:pPr marL="0" indent="0">
              <a:buNone/>
            </a:pPr>
            <a:r>
              <a:rPr lang="en-US" sz="2600" dirty="0"/>
              <a:t>Step 11: Submit the report to the client.</a:t>
            </a:r>
          </a:p>
          <a:p>
            <a:pPr marL="0" indent="0">
              <a:buNone/>
            </a:pPr>
            <a:r>
              <a:rPr lang="en-US" sz="2600" dirty="0"/>
              <a:t>Step 12: If required, attend court and testify as an expert 	    witness.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18569C-3E6B-4523-85D8-7ED4B6FCC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8"/>
    </mc:Choice>
    <mc:Fallback xmlns="">
      <p:transition spd="slow" advTm="2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Before starting investigation, FI should determine the occurrence of the incident and its impact.</a:t>
            </a:r>
          </a:p>
          <a:p>
            <a:pPr lvl="1"/>
            <a:r>
              <a:rPr lang="en-US" sz="2400" dirty="0"/>
              <a:t>Know what to look out for at crime scene.</a:t>
            </a:r>
          </a:p>
          <a:p>
            <a:pPr lvl="1"/>
            <a:r>
              <a:rPr lang="en-US" sz="2400" dirty="0"/>
              <a:t>List the steps to be taken during investigation.</a:t>
            </a:r>
          </a:p>
          <a:p>
            <a:r>
              <a:rPr lang="en-SG" sz="2800" dirty="0"/>
              <a:t>Computer forensic examiners should assess digital evidence thoroughly with respect to the </a:t>
            </a:r>
            <a:r>
              <a:rPr lang="en-SG" sz="2800" u="sng" dirty="0"/>
              <a:t>scope</a:t>
            </a:r>
            <a:r>
              <a:rPr lang="en-SG" sz="2800" dirty="0"/>
              <a:t> of the case to determine the </a:t>
            </a:r>
            <a:r>
              <a:rPr lang="en-SG" sz="2800" u="sng" dirty="0"/>
              <a:t>course of action</a:t>
            </a:r>
            <a:r>
              <a:rPr lang="en-SG" sz="2800" dirty="0"/>
              <a:t> to take.</a:t>
            </a:r>
          </a:p>
          <a:p>
            <a:pPr lvl="1"/>
            <a:r>
              <a:rPr lang="en-US" sz="2400" dirty="0"/>
              <a:t>Not all evidence is appropriate for admission in court.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4BEFB-831A-4DBA-AFCB-9FA4D4FED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4"/>
    </mc:Choice>
    <mc:Fallback xmlns="">
      <p:transition spd="slow" advTm="2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67464" cy="5181600"/>
          </a:xfrm>
        </p:spPr>
        <p:txBody>
          <a:bodyPr/>
          <a:lstStyle/>
          <a:p>
            <a:r>
              <a:rPr lang="en-US" sz="2800" dirty="0"/>
              <a:t>The evidence should be relevant and admissible.</a:t>
            </a:r>
          </a:p>
          <a:p>
            <a:endParaRPr lang="en-US" sz="2800" dirty="0"/>
          </a:p>
          <a:p>
            <a:pPr lvl="1"/>
            <a:r>
              <a:rPr lang="en-US" sz="2400" i="1" dirty="0">
                <a:highlight>
                  <a:srgbClr val="FFFF00"/>
                </a:highlight>
              </a:rPr>
              <a:t>Relevant</a:t>
            </a:r>
            <a:r>
              <a:rPr lang="en-US" sz="2400" dirty="0">
                <a:highlight>
                  <a:srgbClr val="FFFF00"/>
                </a:highlight>
              </a:rPr>
              <a:t> evidence </a:t>
            </a:r>
            <a:r>
              <a:rPr lang="en-US" sz="2400" b="0" dirty="0">
                <a:highlight>
                  <a:srgbClr val="FFFF00"/>
                </a:highlight>
              </a:rPr>
              <a:t>is </a:t>
            </a:r>
            <a:r>
              <a:rPr lang="en-US" sz="2400" b="0" dirty="0"/>
              <a:t>any evidence that proves or disprove the facts in a case. (useful to the case)</a:t>
            </a:r>
          </a:p>
          <a:p>
            <a:pPr lvl="1"/>
            <a:endParaRPr lang="en-US" sz="2400" dirty="0"/>
          </a:p>
          <a:p>
            <a:pPr lvl="1"/>
            <a:r>
              <a:rPr lang="en-US" sz="2400" i="1" dirty="0">
                <a:highlight>
                  <a:srgbClr val="FFFF00"/>
                </a:highlight>
              </a:rPr>
              <a:t>Admissible</a:t>
            </a:r>
            <a:r>
              <a:rPr lang="en-US" sz="2400" dirty="0">
                <a:highlight>
                  <a:srgbClr val="FFFF00"/>
                </a:highlight>
              </a:rPr>
              <a:t> evidence </a:t>
            </a:r>
            <a:r>
              <a:rPr lang="en-US" sz="2400" b="0" dirty="0"/>
              <a:t>is evidence that conforms to all regulations and statues governing the nature and manner in which it was obtained and collected. (allowed in court)</a:t>
            </a:r>
          </a:p>
          <a:p>
            <a:pPr lvl="1"/>
            <a:endParaRPr lang="en-SG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D4895E-21B4-42E3-A077-72FFD05C9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0"/>
    </mc:Choice>
    <mc:Fallback xmlns="">
      <p:transition spd="slow" advTm="2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Preliminary Assessment of Case – cont.</a:t>
            </a:r>
            <a:endParaRPr lang="en-SG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80728"/>
            <a:ext cx="8153400" cy="5448668"/>
          </a:xfrm>
        </p:spPr>
        <p:txBody>
          <a:bodyPr/>
          <a:lstStyle/>
          <a:p>
            <a:r>
              <a:rPr lang="en-SG" sz="2800" dirty="0"/>
              <a:t>Prioritise the evidence</a:t>
            </a:r>
          </a:p>
          <a:p>
            <a:pPr lvl="1"/>
            <a:r>
              <a:rPr lang="en-US" sz="2400" dirty="0"/>
              <a:t>Location of evidence at the crime scene</a:t>
            </a:r>
          </a:p>
          <a:p>
            <a:pPr lvl="1"/>
            <a:r>
              <a:rPr lang="en-US" sz="2400" dirty="0"/>
              <a:t>Stability of media to be examined</a:t>
            </a:r>
            <a:endParaRPr lang="en-SG" sz="2400" dirty="0"/>
          </a:p>
          <a:p>
            <a:r>
              <a:rPr lang="en-US" sz="2800" dirty="0"/>
              <a:t>Establish how to document the evidence (e.g. photograph, sketch, notes).</a:t>
            </a:r>
          </a:p>
          <a:p>
            <a:r>
              <a:rPr lang="en-US" sz="2800" dirty="0"/>
              <a:t>Evaluate storage locations for electromagnetic interference.</a:t>
            </a:r>
          </a:p>
          <a:p>
            <a:r>
              <a:rPr lang="en-US" sz="2800" dirty="0"/>
              <a:t>Evaluate the necessity to provide unregulated power supply to battery-operated devices.</a:t>
            </a:r>
            <a:endParaRPr lang="en-SG" sz="2800" dirty="0"/>
          </a:p>
          <a:p>
            <a:pPr lvl="1"/>
            <a:endParaRPr lang="en-SG" sz="2400" dirty="0"/>
          </a:p>
          <a:p>
            <a:endParaRPr lang="en-SG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53DAD4-832F-4149-B505-078396A46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413" y="6221413"/>
            <a:ext cx="420687" cy="4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6"/>
    </mc:Choice>
    <mc:Fallback xmlns="">
      <p:transition spd="slow" advTm="40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76&quot;/&gt;&lt;/object&gt;&lt;object type=&quot;3&quot; unique_id=&quot;10006&quot;&gt;&lt;property id=&quot;20148&quot; value=&quot;5&quot;/&gt;&lt;property id=&quot;20300&quot; value=&quot;Slide 2 - &amp;quot;Objectives&amp;quot;&quot;/&gt;&lt;property id=&quot;20307&quot; value=&quot;380&quot;/&gt;&lt;/object&gt;&lt;object type=&quot;3&quot; unique_id=&quot;10008&quot;&gt;&lt;property id=&quot;20148&quot; value=&quot;5&quot;/&gt;&lt;property id=&quot;20300&quot; value=&quot;Slide 32 - &amp;quot;Reference Books&amp;quot;&quot;/&gt;&lt;property id=&quot;20307&quot; value=&quot;437&quot;/&gt;&lt;/object&gt;&lt;object type=&quot;3&quot; unique_id=&quot;10505&quot;&gt;&lt;property id=&quot;20148&quot; value=&quot;5&quot;/&gt;&lt;property id=&quot;20300&quot; value=&quot;Slide 4 - &amp;quot;Introduction to Physical Security&amp;quot;&quot;/&gt;&lt;property id=&quot;20307&quot; value=&quot;446&quot;/&gt;&lt;/object&gt;&lt;object type=&quot;3&quot; unique_id=&quot;10587&quot;&gt;&lt;property id=&quot;20148&quot; value=&quot;5&quot;/&gt;&lt;property id=&quot;20300&quot; value=&quot;Slide 8 - &amp;quot;Access Control&amp;quot;&quot;/&gt;&lt;property id=&quot;20307&quot; value=&quot;449&quot;/&gt;&lt;/object&gt;&lt;object type=&quot;3&quot; unique_id=&quot;10588&quot;&gt;&lt;property id=&quot;20148&quot; value=&quot;5&quot;/&gt;&lt;property id=&quot;20300&quot; value=&quot;Slide 21 - &amp;quot;Intrusion Detection&amp;quot;&quot;/&gt;&lt;property id=&quot;20307&quot; value=&quot;450&quot;/&gt;&lt;/object&gt;&lt;object type=&quot;3&quot; unique_id=&quot;10589&quot;&gt;&lt;property id=&quot;20148&quot; value=&quot;5&quot;/&gt;&lt;property id=&quot;20300&quot; value=&quot;Slide 18 - &amp;quot;Video Monitoring&amp;quot;&quot;/&gt;&lt;property id=&quot;20307&quot; value=&quot;451&quot;/&gt;&lt;/object&gt;&lt;object type=&quot;3&quot; unique_id=&quot;10787&quot;&gt;&lt;property id=&quot;20148&quot; value=&quot;5&quot;/&gt;&lt;property id=&quot;20300&quot; value=&quot;Slide 9 - &amp;quot;Facility Access Control&amp;quot;&quot;/&gt;&lt;property id=&quot;20307&quot; value=&quot;452&quot;/&gt;&lt;/object&gt;&lt;object type=&quot;3&quot; unique_id=&quot;10836&quot;&gt;&lt;property id=&quot;20148&quot; value=&quot;5&quot;/&gt;&lt;property id=&quot;20300&quot; value=&quot;Slide 14 - &amp;quot;Personnel Access Control&amp;quot;&quot;/&gt;&lt;property id=&quot;20307&quot; value=&quot;453&quot;/&gt;&lt;/object&gt;&lt;object type=&quot;3&quot; unique_id=&quot;10922&quot;&gt;&lt;property id=&quot;20148&quot; value=&quot;5&quot;/&gt;&lt;property id=&quot;20300&quot; value=&quot;Slide 17 - &amp;quot;Personnel Access Control – cont.&amp;quot;&quot;/&gt;&lt;property id=&quot;20307&quot; value=&quot;454&quot;/&gt;&lt;/object&gt;&lt;object type=&quot;3&quot; unique_id=&quot;11085&quot;&gt;&lt;property id=&quot;20148&quot; value=&quot;5&quot;/&gt;&lt;property id=&quot;20300&quot; value=&quot;Slide 10 - &amp;quot;Mechanical Locks&amp;quot;&quot;/&gt;&lt;property id=&quot;20307&quot; value=&quot;455&quot;/&gt;&lt;/object&gt;&lt;object type=&quot;3&quot; unique_id=&quot;11361&quot;&gt;&lt;property id=&quot;20148&quot; value=&quot;5&quot;/&gt;&lt;property id=&quot;20300&quot; value=&quot;Slide 12 - &amp;quot;Lock Picking&amp;quot;&quot;/&gt;&lt;property id=&quot;20307&quot; value=&quot;456&quot;/&gt;&lt;/object&gt;&lt;object type=&quot;3&quot; unique_id=&quot;11434&quot;&gt;&lt;property id=&quot;20148&quot; value=&quot;5&quot;/&gt;&lt;property id=&quot;20300&quot; value=&quot;Slide 19 - &amp;quot;Closed-Circuit TV (CCTV) System&amp;quot;&quot;/&gt;&lt;property id=&quot;20307&quot; value=&quot;457&quot;/&gt;&lt;/object&gt;&lt;object type=&quot;3&quot; unique_id=&quot;11591&quot;&gt;&lt;property id=&quot;20148&quot; value=&quot;5&quot;/&gt;&lt;property id=&quot;20300&quot; value=&quot;Slide 3 - &amp;quot;Why Physical Security?&amp;quot;&quot;/&gt;&lt;property id=&quot;20307&quot; value=&quot;459&quot;/&gt;&lt;/object&gt;&lt;object type=&quot;3&quot; unique_id=&quot;11812&quot;&gt;&lt;property id=&quot;20148&quot; value=&quot;5&quot;/&gt;&lt;property id=&quot;20300&quot; value=&quot;Slide 31 - &amp;quot;Summary&amp;quot;&quot;/&gt;&lt;property id=&quot;20307&quot; value=&quot;460&quot;/&gt;&lt;/object&gt;&lt;object type=&quot;3&quot; unique_id=&quot;11973&quot;&gt;&lt;property id=&quot;20148&quot; value=&quot;5&quot;/&gt;&lt;property id=&quot;20300&quot; value=&quot;Slide 5 - &amp;quot;Introduction to Physical Security – cont.&amp;quot;&quot;/&gt;&lt;property id=&quot;20307&quot; value=&quot;461&quot;/&gt;&lt;/object&gt;&lt;object type=&quot;3&quot; unique_id=&quot;12142&quot;&gt;&lt;property id=&quot;20148&quot; value=&quot;5&quot;/&gt;&lt;property id=&quot;20300&quot; value=&quot;Slide 11 - &amp;quot;Types of Tumbler Locks&amp;quot;&quot;/&gt;&lt;property id=&quot;20307&quot; value=&quot;462&quot;/&gt;&lt;/object&gt;&lt;object type=&quot;3&quot; unique_id=&quot;12253&quot;&gt;&lt;property id=&quot;20148&quot; value=&quot;5&quot;/&gt;&lt;property id=&quot;20300&quot; value=&quot;Slide 15 - &amp;quot;Biometric System &amp;quot;&quot;/&gt;&lt;property id=&quot;20307&quot; value=&quot;463&quot;/&gt;&lt;/object&gt;&lt;object type=&quot;3&quot; unique_id=&quot;12369&quot;&gt;&lt;property id=&quot;20148&quot; value=&quot;5&quot;/&gt;&lt;property id=&quot;20300&quot; value=&quot;Slide 20 - &amp;quot;Closed-Circuit TV (CCTV) System – cont.&amp;quot;&quot;/&gt;&lt;property id=&quot;20307&quot; value=&quot;464&quot;/&gt;&lt;/object&gt;&lt;object type=&quot;3&quot; unique_id=&quot;12682&quot;&gt;&lt;property id=&quot;20148&quot; value=&quot;5&quot;/&gt;&lt;property id=&quot;20300&quot; value=&quot;Slide 6 - &amp;quot;Physical Security Checklist&amp;quot;&quot;/&gt;&lt;property id=&quot;20307&quot; value=&quot;465&quot;/&gt;&lt;/object&gt;&lt;object type=&quot;3&quot; unique_id=&quot;12971&quot;&gt;&lt;property id=&quot;20148&quot; value=&quot;5&quot;/&gt;&lt;property id=&quot;20300&quot; value=&quot;Slide 16 - &amp;quot;Smart Cards&amp;quot;&quot;/&gt;&lt;property id=&quot;20307&quot; value=&quot;467&quot;/&gt;&lt;/object&gt;&lt;object type=&quot;3&quot; unique_id=&quot;12972&quot;&gt;&lt;property id=&quot;20148&quot; value=&quot;5&quot;/&gt;&lt;property id=&quot;20300&quot; value=&quot;Slide 22 - &amp;quot;Intrusion Detection Systems &amp;quot;&quot;/&gt;&lt;property id=&quot;20307&quot; value=&quot;466&quot;/&gt;&lt;/object&gt;&lt;object type=&quot;3&quot; unique_id=&quot;13289&quot;&gt;&lt;property id=&quot;20148&quot; value=&quot;5&quot;/&gt;&lt;property id=&quot;20300&quot; value=&quot;Slide 23 - &amp;quot;Intrusion Detection Systems – cont. &amp;quot;&quot;/&gt;&lt;property id=&quot;20307&quot; value=&quot;469&quot;/&gt;&lt;/object&gt;&lt;object type=&quot;3&quot; unique_id=&quot;13491&quot;&gt;&lt;property id=&quot;20148&quot; value=&quot;5&quot;/&gt;&lt;property id=&quot;20300&quot; value=&quot;Slide 7 - &amp;quot;Environmental Design&amp;quot;&quot;/&gt;&lt;property id=&quot;20307&quot; value=&quot;471&quot;/&gt;&lt;/object&gt;&lt;object type=&quot;3&quot; unique_id=&quot;13822&quot;&gt;&lt;property id=&quot;20148&quot; value=&quot;5&quot;/&gt;&lt;property id=&quot;20300&quot; value=&quot;Slide 25 - &amp;quot;Server Room&amp;quot;&quot;/&gt;&lt;property id=&quot;20307&quot; value=&quot;472&quot;/&gt;&lt;/object&gt;&lt;object type=&quot;3&quot; unique_id=&quot;14164&quot;&gt;&lt;property id=&quot;20148&quot; value=&quot;5&quot;/&gt;&lt;property id=&quot;20300&quot; value=&quot;Slide 26 - &amp;quot;A Secured Server Room&amp;quot;&quot;/&gt;&lt;property id=&quot;20307&quot; value=&quot;473&quot;/&gt;&lt;/object&gt;&lt;object type=&quot;3&quot; unique_id=&quot;14194&quot;&gt;&lt;property id=&quot;20148&quot; value=&quot;5&quot;/&gt;&lt;property id=&quot;20300&quot; value=&quot;Slide 27 - &amp;quot;Physical Attacks on Windows OS&amp;quot;&quot;/&gt;&lt;property id=&quot;20307&quot; value=&quot;474&quot;/&gt;&lt;/object&gt;&lt;object type=&quot;3&quot; unique_id=&quot;20844&quot;&gt;&lt;property id=&quot;20148&quot; value=&quot;5&quot;/&gt;&lt;property id=&quot;20300&quot; value=&quot;Slide 28 - &amp;quot;Offline Attacks&amp;quot;&quot;/&gt;&lt;property id=&quot;20307&quot; value=&quot;475&quot;/&gt;&lt;/object&gt;&lt;object type=&quot;3&quot; unique_id=&quot;21000&quot;&gt;&lt;property id=&quot;20148&quot; value=&quot;5&quot;/&gt;&lt;property id=&quot;20300&quot; value=&quot;Slide 30 - &amp;quot;Countermeasures&amp;quot;&quot;/&gt;&lt;property id=&quot;20307&quot; value=&quot;476&quot;/&gt;&lt;/object&gt;&lt;object type=&quot;3&quot; unique_id=&quot;21316&quot;&gt;&lt;property id=&quot;20148&quot; value=&quot;5&quot;/&gt;&lt;property id=&quot;20300&quot; value=&quot;Slide 29 - &amp;quot;Online Attacks&amp;quot;&quot;/&gt;&lt;property id=&quot;20307&quot; value=&quot;477&quot;/&gt;&lt;/object&gt;&lt;object type=&quot;3&quot; unique_id=&quot;21349&quot;&gt;&lt;property id=&quot;20148&quot; value=&quot;5&quot;/&gt;&lt;property id=&quot;20300&quot; value=&quot;Slide 24 - &amp;quot;Response &amp;quot;&quot;/&gt;&lt;property id=&quot;20307&quot; value=&quot;478&quot;/&gt;&lt;/object&gt;&lt;object type=&quot;3&quot; unique_id=&quot;21383&quot;&gt;&lt;property id=&quot;20148&quot; value=&quot;5&quot;/&gt;&lt;property id=&quot;20300&quot; value=&quot;Slide 13 - &amp;quot;Lock Picking – cont.&amp;quot;&quot;/&gt;&lt;property id=&quot;20307&quot; value=&quot;479&quot;/&gt;&lt;/object&gt;&lt;/object&gt;&lt;/object&gt;&lt;/database&gt;"/>
</p:tagLst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5B4D96DB587E42989A6DA86F8D438D" ma:contentTypeVersion="18" ma:contentTypeDescription="Create a new document." ma:contentTypeScope="" ma:versionID="27b2ad728c0d586e3d7bb482688600c1">
  <xsd:schema xmlns:xsd="http://www.w3.org/2001/XMLSchema" xmlns:xs="http://www.w3.org/2001/XMLSchema" xmlns:p="http://schemas.microsoft.com/office/2006/metadata/properties" xmlns:ns1="http://schemas.microsoft.com/sharepoint/v3" xmlns:ns2="ca7cff02-f992-47a1-a703-ade4bd02634a" xmlns:ns3="9552dbef-7a6a-4b43-9b20-c56e2880b8c9" targetNamespace="http://schemas.microsoft.com/office/2006/metadata/properties" ma:root="true" ma:fieldsID="d423fbab5da01a632d71b2dd205f6e7f" ns1:_="" ns2:_="" ns3:_="">
    <xsd:import namespace="http://schemas.microsoft.com/sharepoint/v3"/>
    <xsd:import namespace="ca7cff02-f992-47a1-a703-ade4bd02634a"/>
    <xsd:import namespace="9552dbef-7a6a-4b43-9b20-c56e2880b8c9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cff02-f992-47a1-a703-ade4bd0263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9677b16-c5f4-496b-b09b-a25880eeb7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2dbef-7a6a-4b43-9b20-c56e2880b8c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374b399-ab63-44db-9bdf-2ccad3a5de9b}" ma:internalName="TaxCatchAll" ma:showField="CatchAllData" ma:web="9552dbef-7a6a-4b43-9b20-c56e2880b8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34D293-C35D-4B7E-8242-95CD7E7B6E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7cff02-f992-47a1-a703-ade4bd02634a"/>
    <ds:schemaRef ds:uri="9552dbef-7a6a-4b43-9b20-c56e2880b8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FD98C-6C4B-4857-BD4A-319FE49C16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12091</TotalTime>
  <Words>2822</Words>
  <Application>Microsoft Office PowerPoint</Application>
  <PresentationFormat>On-screen Show (4:3)</PresentationFormat>
  <Paragraphs>338</Paragraphs>
  <Slides>45</Slides>
  <Notes>17</Notes>
  <HiddenSlides>0</HiddenSlides>
  <MMClips>45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Narrow</vt:lpstr>
      <vt:lpstr>Calibri</vt:lpstr>
      <vt:lpstr>Tahoma</vt:lpstr>
      <vt:lpstr>Verdana</vt:lpstr>
      <vt:lpstr>Wingdings</vt:lpstr>
      <vt:lpstr>Contport</vt:lpstr>
      <vt:lpstr>1_Contport</vt:lpstr>
      <vt:lpstr>PowerPoint Presentation</vt:lpstr>
      <vt:lpstr>Objectives</vt:lpstr>
      <vt:lpstr>Recall: Forensics in a Nutshell</vt:lpstr>
      <vt:lpstr>Investigation in Action</vt:lpstr>
      <vt:lpstr>Key steps in Forensic Investigative Process</vt:lpstr>
      <vt:lpstr>Key steps in Forensic Investigative Process – cont.</vt:lpstr>
      <vt:lpstr>Preliminary Assessment of Case </vt:lpstr>
      <vt:lpstr>Preliminary Assessment of Case – cont.</vt:lpstr>
      <vt:lpstr>Preliminary Assessment of Case – cont.</vt:lpstr>
      <vt:lpstr>Preparation Stage</vt:lpstr>
      <vt:lpstr>Preparation Stage – cont.</vt:lpstr>
      <vt:lpstr>Preparation Stage – cont.</vt:lpstr>
      <vt:lpstr>Preparation Stage – cont.</vt:lpstr>
      <vt:lpstr>Search and Seizure</vt:lpstr>
      <vt:lpstr>Search and Seizure – cont.</vt:lpstr>
      <vt:lpstr>PowerPoint Presentation</vt:lpstr>
      <vt:lpstr>First Response Procedure at Crime Scene</vt:lpstr>
      <vt:lpstr>1. Securing the Scene</vt:lpstr>
      <vt:lpstr>2. Conducting Preliminary Interviews</vt:lpstr>
      <vt:lpstr>3. Documenting the Scene</vt:lpstr>
      <vt:lpstr>4. Searching and Seizing</vt:lpstr>
      <vt:lpstr>Handling Live System</vt:lpstr>
      <vt:lpstr>Handling Live System – cont.</vt:lpstr>
      <vt:lpstr>Identification and Seizure Process</vt:lpstr>
      <vt:lpstr>Seizing Internal Hard Disk</vt:lpstr>
      <vt:lpstr>Seizing Internal Hard Disk– cont.</vt:lpstr>
      <vt:lpstr>Data and Power Cables</vt:lpstr>
      <vt:lpstr>Chain of Custody</vt:lpstr>
      <vt:lpstr>Chain of Custody – cont.</vt:lpstr>
      <vt:lpstr>Chain of Custody – cont.</vt:lpstr>
      <vt:lpstr>Chain of Custody – cont.</vt:lpstr>
      <vt:lpstr>Chain of Custody – cont.</vt:lpstr>
      <vt:lpstr>Examples of Chain of Custody Log</vt:lpstr>
      <vt:lpstr>5. Bagging and Tagging</vt:lpstr>
      <vt:lpstr>5. Bagging and Tagging – cont.</vt:lpstr>
      <vt:lpstr>6. Transporting Electronic Evidence</vt:lpstr>
      <vt:lpstr>PowerPoint Presentation</vt:lpstr>
      <vt:lpstr>Evidence Acquisition</vt:lpstr>
      <vt:lpstr>Evidence Acquisition – cont.</vt:lpstr>
      <vt:lpstr>Evidence Acquisition – cont.</vt:lpstr>
      <vt:lpstr>Documenting and Reporting</vt:lpstr>
      <vt:lpstr>Documenting and Reporting – cont.</vt:lpstr>
      <vt:lpstr>Inside a computer forensics lab</vt:lpstr>
      <vt:lpstr>Maintaining Professional Conducts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Theresa Chua</cp:lastModifiedBy>
  <cp:revision>708</cp:revision>
  <cp:lastPrinted>2000-08-04T01:42:18Z</cp:lastPrinted>
  <dcterms:created xsi:type="dcterms:W3CDTF">1995-05-28T16:29:18Z</dcterms:created>
  <dcterms:modified xsi:type="dcterms:W3CDTF">2025-12-16T21:05:33Z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2023-10-13T05:46:48Z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f34ad788-dae0-4242-9468-07070bc01b27</vt:lpwstr>
  </property>
  <property fmtid="{D5CDD505-2E9C-101B-9397-08002B2CF9AE}" pid="8" name="MSIP_Label_30286cb9-b49f-4646-87a5-340028348160_ContentBits">
    <vt:lpwstr>1</vt:lpwstr>
  </property>
</Properties>
</file>